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5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90" r:id="rId2"/>
    <p:sldId id="306" r:id="rId3"/>
    <p:sldId id="291" r:id="rId4"/>
    <p:sldId id="407" r:id="rId5"/>
    <p:sldId id="444" r:id="rId6"/>
    <p:sldId id="446" r:id="rId7"/>
    <p:sldId id="447" r:id="rId8"/>
    <p:sldId id="448" r:id="rId9"/>
    <p:sldId id="451" r:id="rId10"/>
    <p:sldId id="452" r:id="rId11"/>
    <p:sldId id="455" r:id="rId12"/>
    <p:sldId id="449" r:id="rId13"/>
    <p:sldId id="453" r:id="rId14"/>
    <p:sldId id="456" r:id="rId15"/>
    <p:sldId id="319" r:id="rId16"/>
    <p:sldId id="323" r:id="rId17"/>
    <p:sldId id="320" r:id="rId18"/>
    <p:sldId id="316" r:id="rId19"/>
    <p:sldId id="318" r:id="rId20"/>
    <p:sldId id="454" r:id="rId21"/>
    <p:sldId id="458" r:id="rId22"/>
    <p:sldId id="457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E35"/>
    <a:srgbClr val="FFFFFF"/>
    <a:srgbClr val="1C3158"/>
    <a:srgbClr val="9F2F00"/>
    <a:srgbClr val="F29200"/>
    <a:srgbClr val="FFF7AF"/>
    <a:srgbClr val="FAA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1" autoAdjust="0"/>
    <p:restoredTop sz="90235" autoAdjust="0"/>
  </p:normalViewPr>
  <p:slideViewPr>
    <p:cSldViewPr snapToGrid="0">
      <p:cViewPr varScale="1">
        <p:scale>
          <a:sx n="87" d="100"/>
          <a:sy n="87" d="100"/>
        </p:scale>
        <p:origin x="1332" y="48"/>
      </p:cViewPr>
      <p:guideLst>
        <p:guide orient="horz" pos="2137"/>
        <p:guide pos="2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6EB24D-1B23-464E-9EB9-9DFE8B39E6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9E9101B-DA27-4667-8E03-F3A6F06D7E1E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CN" altLang="en-US" b="1" dirty="0"/>
            <a:t>选区掺杂</a:t>
          </a:r>
          <a:r>
            <a:rPr lang="en-US" altLang="zh-CN" b="1" dirty="0"/>
            <a:t>—</a:t>
          </a:r>
          <a:r>
            <a:rPr lang="zh-CN" altLang="en-US" b="1" dirty="0"/>
            <a:t>离子注入</a:t>
          </a:r>
          <a:endParaRPr lang="zh-CN" dirty="0"/>
        </a:p>
      </dgm:t>
    </dgm:pt>
    <dgm:pt modelId="{947F263D-6BDF-4344-8DE9-C95FE6FDBAC3}" type="parTrans" cxnId="{5B7490B9-E098-4DB6-A67B-52C59A06BF05}">
      <dgm:prSet/>
      <dgm:spPr/>
      <dgm:t>
        <a:bodyPr/>
        <a:lstStyle/>
        <a:p>
          <a:endParaRPr lang="zh-CN" altLang="en-US"/>
        </a:p>
      </dgm:t>
    </dgm:pt>
    <dgm:pt modelId="{AC3AFCEF-2891-4548-AEE6-4ADAFD5B9369}" type="sibTrans" cxnId="{5B7490B9-E098-4DB6-A67B-52C59A06BF05}">
      <dgm:prSet/>
      <dgm:spPr/>
      <dgm:t>
        <a:bodyPr/>
        <a:lstStyle/>
        <a:p>
          <a:endParaRPr lang="zh-CN" altLang="en-US"/>
        </a:p>
      </dgm:t>
    </dgm:pt>
    <dgm:pt modelId="{EE171E90-0447-45A2-BCDF-5D402263B31F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CN" altLang="en-US" b="1" dirty="0"/>
            <a:t>选区掺杂</a:t>
          </a:r>
          <a:r>
            <a:rPr lang="en-US" altLang="zh-CN" b="1" dirty="0"/>
            <a:t>—</a:t>
          </a:r>
          <a:r>
            <a:rPr lang="zh-CN" altLang="en-US" b="1" dirty="0"/>
            <a:t>选区刻蚀与再生长</a:t>
          </a:r>
          <a:endParaRPr lang="zh-CN" dirty="0"/>
        </a:p>
      </dgm:t>
    </dgm:pt>
    <dgm:pt modelId="{BCEAE8F9-E4B9-429B-980E-F3D10DD3460E}" type="parTrans" cxnId="{3AF777C7-6FAF-4FAA-9C67-1ECF6EF482A5}">
      <dgm:prSet/>
      <dgm:spPr/>
      <dgm:t>
        <a:bodyPr/>
        <a:lstStyle/>
        <a:p>
          <a:endParaRPr lang="zh-CN" altLang="en-US"/>
        </a:p>
      </dgm:t>
    </dgm:pt>
    <dgm:pt modelId="{285191D7-7DE5-4552-8ECA-8810C0B4B12A}" type="sibTrans" cxnId="{3AF777C7-6FAF-4FAA-9C67-1ECF6EF482A5}">
      <dgm:prSet/>
      <dgm:spPr/>
      <dgm:t>
        <a:bodyPr/>
        <a:lstStyle/>
        <a:p>
          <a:endParaRPr lang="zh-CN" altLang="en-US"/>
        </a:p>
      </dgm:t>
    </dgm:pt>
    <dgm:pt modelId="{77B94FC4-602B-4AB5-B4C3-94D0ED6C2FD9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altLang="zh-CN" b="1" dirty="0" err="1"/>
            <a:t>GaN</a:t>
          </a:r>
          <a:r>
            <a:rPr lang="zh-CN" altLang="en-US" b="1" dirty="0"/>
            <a:t>基垂直结构功率器件</a:t>
          </a:r>
          <a:endParaRPr lang="zh-CN" b="1" dirty="0"/>
        </a:p>
      </dgm:t>
    </dgm:pt>
    <dgm:pt modelId="{A15FD641-AB69-4B2B-AAC4-885736D9CFDA}" type="parTrans" cxnId="{6DBCFA2E-792F-47E9-81BB-48E7D94B0DDA}">
      <dgm:prSet/>
      <dgm:spPr/>
      <dgm:t>
        <a:bodyPr/>
        <a:lstStyle/>
        <a:p>
          <a:endParaRPr lang="zh-CN" altLang="en-US"/>
        </a:p>
      </dgm:t>
    </dgm:pt>
    <dgm:pt modelId="{68DEF111-372F-473E-904B-13F0B4EAA32E}" type="sibTrans" cxnId="{6DBCFA2E-792F-47E9-81BB-48E7D94B0DDA}">
      <dgm:prSet/>
      <dgm:spPr/>
      <dgm:t>
        <a:bodyPr/>
        <a:lstStyle/>
        <a:p>
          <a:endParaRPr lang="zh-CN" altLang="en-US"/>
        </a:p>
      </dgm:t>
    </dgm:pt>
    <dgm:pt modelId="{5617B676-43BD-4FF0-8343-C994243E5D01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CN" altLang="en-US" b="1" dirty="0"/>
            <a:t>总结</a:t>
          </a:r>
          <a:endParaRPr lang="zh-CN" b="1" dirty="0"/>
        </a:p>
      </dgm:t>
    </dgm:pt>
    <dgm:pt modelId="{722885D3-597C-411B-A555-4FDA5CECEB96}" type="parTrans" cxnId="{F5842C74-3E5F-4725-A4E3-98E00C4C4B72}">
      <dgm:prSet/>
      <dgm:spPr/>
      <dgm:t>
        <a:bodyPr/>
        <a:lstStyle/>
        <a:p>
          <a:endParaRPr lang="zh-CN" altLang="en-US"/>
        </a:p>
      </dgm:t>
    </dgm:pt>
    <dgm:pt modelId="{C32BCAD2-4D12-495D-8DE3-B87274650739}" type="sibTrans" cxnId="{F5842C74-3E5F-4725-A4E3-98E00C4C4B72}">
      <dgm:prSet/>
      <dgm:spPr/>
      <dgm:t>
        <a:bodyPr/>
        <a:lstStyle/>
        <a:p>
          <a:endParaRPr lang="zh-CN" altLang="en-US"/>
        </a:p>
      </dgm:t>
    </dgm:pt>
    <dgm:pt modelId="{95AE3734-D0D9-4313-B20B-7802B90B445A}" type="pres">
      <dgm:prSet presAssocID="{0B6EB24D-1B23-464E-9EB9-9DFE8B39E641}" presName="linear" presStyleCnt="0">
        <dgm:presLayoutVars>
          <dgm:animLvl val="lvl"/>
          <dgm:resizeHandles val="exact"/>
        </dgm:presLayoutVars>
      </dgm:prSet>
      <dgm:spPr/>
    </dgm:pt>
    <dgm:pt modelId="{7E65E821-C07A-4B80-98C6-D82C6C331B78}" type="pres">
      <dgm:prSet presAssocID="{77B94FC4-602B-4AB5-B4C3-94D0ED6C2FD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6719750-89F5-4629-8BE5-A5EEAE8E6C8B}" type="pres">
      <dgm:prSet presAssocID="{68DEF111-372F-473E-904B-13F0B4EAA32E}" presName="spacer" presStyleCnt="0"/>
      <dgm:spPr/>
    </dgm:pt>
    <dgm:pt modelId="{8318644F-3F28-4FA2-BC8C-DB301C8DB159}" type="pres">
      <dgm:prSet presAssocID="{89E9101B-DA27-4667-8E03-F3A6F06D7E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D415DF7-8813-433D-B294-C00CA9A65B86}" type="pres">
      <dgm:prSet presAssocID="{AC3AFCEF-2891-4548-AEE6-4ADAFD5B9369}" presName="spacer" presStyleCnt="0"/>
      <dgm:spPr/>
    </dgm:pt>
    <dgm:pt modelId="{118AB62F-725E-49A9-99D1-6D1DB0FD5015}" type="pres">
      <dgm:prSet presAssocID="{EE171E90-0447-45A2-BCDF-5D402263B3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90CF334-004B-46B6-BD75-8379F9DD52A7}" type="pres">
      <dgm:prSet presAssocID="{285191D7-7DE5-4552-8ECA-8810C0B4B12A}" presName="spacer" presStyleCnt="0"/>
      <dgm:spPr/>
    </dgm:pt>
    <dgm:pt modelId="{C3B91AAC-E66A-4AC7-B917-4508A0FE12B0}" type="pres">
      <dgm:prSet presAssocID="{5617B676-43BD-4FF0-8343-C994243E5D0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DBCFA2E-792F-47E9-81BB-48E7D94B0DDA}" srcId="{0B6EB24D-1B23-464E-9EB9-9DFE8B39E641}" destId="{77B94FC4-602B-4AB5-B4C3-94D0ED6C2FD9}" srcOrd="0" destOrd="0" parTransId="{A15FD641-AB69-4B2B-AAC4-885736D9CFDA}" sibTransId="{68DEF111-372F-473E-904B-13F0B4EAA32E}"/>
    <dgm:cxn modelId="{FB8C2A35-04A6-4A69-A68B-C913FBD7401D}" type="presOf" srcId="{EE171E90-0447-45A2-BCDF-5D402263B31F}" destId="{118AB62F-725E-49A9-99D1-6D1DB0FD5015}" srcOrd="0" destOrd="0" presId="urn:microsoft.com/office/officeart/2005/8/layout/vList2"/>
    <dgm:cxn modelId="{F40CAE53-9CBD-4530-829C-C9FFF53238E6}" type="presOf" srcId="{89E9101B-DA27-4667-8E03-F3A6F06D7E1E}" destId="{8318644F-3F28-4FA2-BC8C-DB301C8DB159}" srcOrd="0" destOrd="0" presId="urn:microsoft.com/office/officeart/2005/8/layout/vList2"/>
    <dgm:cxn modelId="{F5842C74-3E5F-4725-A4E3-98E00C4C4B72}" srcId="{0B6EB24D-1B23-464E-9EB9-9DFE8B39E641}" destId="{5617B676-43BD-4FF0-8343-C994243E5D01}" srcOrd="3" destOrd="0" parTransId="{722885D3-597C-411B-A555-4FDA5CECEB96}" sibTransId="{C32BCAD2-4D12-495D-8DE3-B87274650739}"/>
    <dgm:cxn modelId="{453A4D9E-8D50-4083-8578-5DB5EF96F741}" type="presOf" srcId="{77B94FC4-602B-4AB5-B4C3-94D0ED6C2FD9}" destId="{7E65E821-C07A-4B80-98C6-D82C6C331B78}" srcOrd="0" destOrd="0" presId="urn:microsoft.com/office/officeart/2005/8/layout/vList2"/>
    <dgm:cxn modelId="{5B7490B9-E098-4DB6-A67B-52C59A06BF05}" srcId="{0B6EB24D-1B23-464E-9EB9-9DFE8B39E641}" destId="{89E9101B-DA27-4667-8E03-F3A6F06D7E1E}" srcOrd="1" destOrd="0" parTransId="{947F263D-6BDF-4344-8DE9-C95FE6FDBAC3}" sibTransId="{AC3AFCEF-2891-4548-AEE6-4ADAFD5B9369}"/>
    <dgm:cxn modelId="{3AF777C7-6FAF-4FAA-9C67-1ECF6EF482A5}" srcId="{0B6EB24D-1B23-464E-9EB9-9DFE8B39E641}" destId="{EE171E90-0447-45A2-BCDF-5D402263B31F}" srcOrd="2" destOrd="0" parTransId="{BCEAE8F9-E4B9-429B-980E-F3D10DD3460E}" sibTransId="{285191D7-7DE5-4552-8ECA-8810C0B4B12A}"/>
    <dgm:cxn modelId="{4C348ADE-0E34-4A5F-8A07-54BC5EBBC8C4}" type="presOf" srcId="{5617B676-43BD-4FF0-8343-C994243E5D01}" destId="{C3B91AAC-E66A-4AC7-B917-4508A0FE12B0}" srcOrd="0" destOrd="0" presId="urn:microsoft.com/office/officeart/2005/8/layout/vList2"/>
    <dgm:cxn modelId="{212199F5-7782-410E-BC29-AAA3C785D74C}" type="presOf" srcId="{0B6EB24D-1B23-464E-9EB9-9DFE8B39E641}" destId="{95AE3734-D0D9-4313-B20B-7802B90B445A}" srcOrd="0" destOrd="0" presId="urn:microsoft.com/office/officeart/2005/8/layout/vList2"/>
    <dgm:cxn modelId="{94AA4817-D540-4645-90EA-CD940FA75267}" type="presParOf" srcId="{95AE3734-D0D9-4313-B20B-7802B90B445A}" destId="{7E65E821-C07A-4B80-98C6-D82C6C331B78}" srcOrd="0" destOrd="0" presId="urn:microsoft.com/office/officeart/2005/8/layout/vList2"/>
    <dgm:cxn modelId="{D5133A9B-4183-4D02-A619-8816478912E7}" type="presParOf" srcId="{95AE3734-D0D9-4313-B20B-7802B90B445A}" destId="{46719750-89F5-4629-8BE5-A5EEAE8E6C8B}" srcOrd="1" destOrd="0" presId="urn:microsoft.com/office/officeart/2005/8/layout/vList2"/>
    <dgm:cxn modelId="{3AA4EA66-1A87-442D-983B-F674F868F13E}" type="presParOf" srcId="{95AE3734-D0D9-4313-B20B-7802B90B445A}" destId="{8318644F-3F28-4FA2-BC8C-DB301C8DB159}" srcOrd="2" destOrd="0" presId="urn:microsoft.com/office/officeart/2005/8/layout/vList2"/>
    <dgm:cxn modelId="{211C3DCE-540E-4CAB-A508-B6B48E7FAA11}" type="presParOf" srcId="{95AE3734-D0D9-4313-B20B-7802B90B445A}" destId="{9D415DF7-8813-433D-B294-C00CA9A65B86}" srcOrd="3" destOrd="0" presId="urn:microsoft.com/office/officeart/2005/8/layout/vList2"/>
    <dgm:cxn modelId="{369655A4-9332-4050-8A13-9062F9F10DA8}" type="presParOf" srcId="{95AE3734-D0D9-4313-B20B-7802B90B445A}" destId="{118AB62F-725E-49A9-99D1-6D1DB0FD5015}" srcOrd="4" destOrd="0" presId="urn:microsoft.com/office/officeart/2005/8/layout/vList2"/>
    <dgm:cxn modelId="{DC4D6967-EA3E-47B5-8F34-5881C692C2DA}" type="presParOf" srcId="{95AE3734-D0D9-4313-B20B-7802B90B445A}" destId="{490CF334-004B-46B6-BD75-8379F9DD52A7}" srcOrd="5" destOrd="0" presId="urn:microsoft.com/office/officeart/2005/8/layout/vList2"/>
    <dgm:cxn modelId="{80256E1C-1CF8-4499-9569-B59F0EEAEBF4}" type="presParOf" srcId="{95AE3734-D0D9-4313-B20B-7802B90B445A}" destId="{C3B91AAC-E66A-4AC7-B917-4508A0FE12B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5E821-C07A-4B80-98C6-D82C6C331B78}">
      <dsp:nvSpPr>
        <dsp:cNvPr id="0" name=""/>
        <dsp:cNvSpPr/>
      </dsp:nvSpPr>
      <dsp:spPr>
        <a:xfrm>
          <a:off x="0" y="246414"/>
          <a:ext cx="3807025" cy="552824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 err="1"/>
            <a:t>GaN</a:t>
          </a:r>
          <a:r>
            <a:rPr lang="zh-CN" altLang="en-US" sz="2100" b="1" kern="1200" dirty="0"/>
            <a:t>基垂直结构功率器件</a:t>
          </a:r>
          <a:endParaRPr lang="zh-CN" sz="2100" b="1" kern="1200" dirty="0"/>
        </a:p>
      </dsp:txBody>
      <dsp:txXfrm>
        <a:off x="26987" y="273401"/>
        <a:ext cx="3753051" cy="498850"/>
      </dsp:txXfrm>
    </dsp:sp>
    <dsp:sp modelId="{8318644F-3F28-4FA2-BC8C-DB301C8DB159}">
      <dsp:nvSpPr>
        <dsp:cNvPr id="0" name=""/>
        <dsp:cNvSpPr/>
      </dsp:nvSpPr>
      <dsp:spPr>
        <a:xfrm>
          <a:off x="0" y="859719"/>
          <a:ext cx="3807025" cy="552824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选区掺杂</a:t>
          </a:r>
          <a:r>
            <a:rPr lang="en-US" altLang="zh-CN" sz="2100" b="1" kern="1200" dirty="0"/>
            <a:t>—</a:t>
          </a:r>
          <a:r>
            <a:rPr lang="zh-CN" altLang="en-US" sz="2100" b="1" kern="1200" dirty="0"/>
            <a:t>离子注入</a:t>
          </a:r>
          <a:endParaRPr lang="zh-CN" sz="2100" kern="1200" dirty="0"/>
        </a:p>
      </dsp:txBody>
      <dsp:txXfrm>
        <a:off x="26987" y="886706"/>
        <a:ext cx="3753051" cy="498850"/>
      </dsp:txXfrm>
    </dsp:sp>
    <dsp:sp modelId="{118AB62F-725E-49A9-99D1-6D1DB0FD5015}">
      <dsp:nvSpPr>
        <dsp:cNvPr id="0" name=""/>
        <dsp:cNvSpPr/>
      </dsp:nvSpPr>
      <dsp:spPr>
        <a:xfrm>
          <a:off x="0" y="1473024"/>
          <a:ext cx="3807025" cy="552824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选区掺杂</a:t>
          </a:r>
          <a:r>
            <a:rPr lang="en-US" altLang="zh-CN" sz="2100" b="1" kern="1200" dirty="0"/>
            <a:t>—</a:t>
          </a:r>
          <a:r>
            <a:rPr lang="zh-CN" altLang="en-US" sz="2100" b="1" kern="1200" dirty="0"/>
            <a:t>选区刻蚀与再生长</a:t>
          </a:r>
          <a:endParaRPr lang="zh-CN" sz="2100" kern="1200" dirty="0"/>
        </a:p>
      </dsp:txBody>
      <dsp:txXfrm>
        <a:off x="26987" y="1500011"/>
        <a:ext cx="3753051" cy="498850"/>
      </dsp:txXfrm>
    </dsp:sp>
    <dsp:sp modelId="{C3B91AAC-E66A-4AC7-B917-4508A0FE12B0}">
      <dsp:nvSpPr>
        <dsp:cNvPr id="0" name=""/>
        <dsp:cNvSpPr/>
      </dsp:nvSpPr>
      <dsp:spPr>
        <a:xfrm>
          <a:off x="0" y="2086329"/>
          <a:ext cx="3807025" cy="552824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总结</a:t>
          </a:r>
          <a:endParaRPr lang="zh-CN" sz="2100" b="1" kern="1200" dirty="0"/>
        </a:p>
      </dsp:txBody>
      <dsp:txXfrm>
        <a:off x="26987" y="2113316"/>
        <a:ext cx="3753051" cy="498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0E60EAE-6D07-4594-8B87-E051BE41A1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67A15E-64BB-453A-9372-059A1E932B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8D397-8C38-4894-8DA9-E8933B08B2B0}" type="datetimeFigureOut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2021/12/15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D5C678-9152-457B-A4BB-EBC112EFEB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006F93-F342-421B-AF86-05F691AF76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9956A-A646-4A48-B958-51E2A5008331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30371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C21544C-A975-4B61-9BED-8FEBDAF43211}" type="datetimeFigureOut">
              <a:rPr lang="zh-CN" altLang="en-US" smtClean="0"/>
              <a:pPr/>
              <a:t>2021/12/15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E3546E93-DF44-4A85-8BC9-52DF943772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397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击穿电场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巴利加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优值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：半导体材料特性对漂移区电阻影响 越大，电阻越小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462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Before the regrowth, etched and non-etched samples were first treated by UV-ozone for 45 minutes to oxidize the surface. Then the samples were immersed in hydrofluoric (HF) acid for 5 minutes and hydrochloric (HCl) acid for 5 minutes to remove contaminants.</a:t>
            </a:r>
          </a:p>
          <a:p>
            <a:r>
              <a:rPr lang="en-US" altLang="zh-CN" dirty="0"/>
              <a:t>solvent cleaning acetone</a:t>
            </a:r>
            <a:r>
              <a:rPr lang="zh-CN" altLang="en-US" dirty="0"/>
              <a:t>丙酮</a:t>
            </a:r>
            <a:r>
              <a:rPr lang="en-US" altLang="zh-CN" dirty="0"/>
              <a:t>/isopropanol</a:t>
            </a:r>
            <a:r>
              <a:rPr lang="zh-CN" altLang="en-US" dirty="0"/>
              <a:t>异丙醇</a:t>
            </a:r>
            <a:r>
              <a:rPr lang="en-US" altLang="zh-CN" dirty="0"/>
              <a:t>/de-ionized water (Ace/IPA/DI) to intentionally introduce impurities at the regrowth interface</a:t>
            </a:r>
          </a:p>
          <a:p>
            <a:r>
              <a:rPr lang="en-US" altLang="zh-CN" dirty="0"/>
              <a:t>Photoelectrochemical etching The PEC etching was performed in a 0.01 M KOH in DI at room temperature with a mercury arc lamp with a surface flux of 100 </a:t>
            </a:r>
            <a:r>
              <a:rPr lang="en-US" altLang="zh-CN" dirty="0" err="1"/>
              <a:t>mW</a:t>
            </a:r>
            <a:r>
              <a:rPr lang="en-US" altLang="zh-CN" dirty="0"/>
              <a:t>/cm2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46E93-DF44-4A85-8BC9-52DF9437727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367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氯代叔丁烷          </a:t>
            </a:r>
            <a:r>
              <a:rPr lang="en-US" altLang="zh-CN" dirty="0"/>
              <a:t>(CH3)3CCl</a:t>
            </a:r>
          </a:p>
          <a:p>
            <a:r>
              <a:rPr lang="zh-CN" altLang="en-US" dirty="0"/>
              <a:t>无等离子体刻蚀损伤</a:t>
            </a:r>
            <a:endParaRPr lang="en-US" altLang="zh-CN" dirty="0"/>
          </a:p>
          <a:p>
            <a:r>
              <a:rPr lang="zh-CN" altLang="en-US" dirty="0"/>
              <a:t>金字塔形貌 刻蚀产物解吸附速率慢，抑制了刻蚀过程</a:t>
            </a:r>
            <a:endParaRPr lang="en-US" altLang="zh-CN" dirty="0"/>
          </a:p>
          <a:p>
            <a:r>
              <a:rPr lang="en-US" altLang="zh-CN" dirty="0"/>
              <a:t>island-free SAE trenches were achieved at 800 °C and 50 mbar with 14 </a:t>
            </a:r>
            <a:r>
              <a:rPr lang="en-US" altLang="zh-CN" dirty="0" err="1"/>
              <a:t>sccm</a:t>
            </a:r>
            <a:r>
              <a:rPr lang="en-US" altLang="zh-CN" dirty="0"/>
              <a:t> of NH3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46E93-DF44-4A85-8BC9-52DF9437727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459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Electron holography is an interferometric TEM technique able to quantify the phase shifts of the electron wave within the studied material, where the phase shift is proportional to a product of electrostatic potential energy and the sample thickness.  </a:t>
            </a:r>
          </a:p>
          <a:p>
            <a:r>
              <a:rPr lang="en-US" altLang="zh-CN" dirty="0"/>
              <a:t>The downward curvature was due to donor charges from Si and O. The upward curvature was likely caused by high hole concentrations resulting from the co-doping of Mg with Si and or O.</a:t>
            </a:r>
          </a:p>
          <a:p>
            <a:r>
              <a:rPr lang="en-US" altLang="zh-CN" dirty="0"/>
              <a:t>there was no upward curvature at the p-</a:t>
            </a:r>
            <a:r>
              <a:rPr lang="en-US" altLang="zh-CN" dirty="0" err="1"/>
              <a:t>GaN</a:t>
            </a:r>
            <a:r>
              <a:rPr lang="en-US" altLang="zh-CN" dirty="0"/>
              <a:t> side due to the co-doping mechanism, and thus no formation of p+-</a:t>
            </a:r>
            <a:r>
              <a:rPr lang="en-US" altLang="zh-CN" dirty="0" err="1"/>
              <a:t>n+tunneling</a:t>
            </a:r>
            <a:r>
              <a:rPr lang="en-US" altLang="zh-CN" dirty="0"/>
              <a:t> junction at the regrowth interface</a:t>
            </a:r>
          </a:p>
          <a:p>
            <a:r>
              <a:rPr lang="en-US" altLang="zh-CN" dirty="0"/>
              <a:t>Mg/Si or Mg/O co-doping can significantly enhance hole concentrations by up to two orders of magnitude   The downward curvature was due to donor charges from Si and 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thickness of the insertion layer must be optimized since a too thin insertion layer is not effective, and a too thick insertion layer is not practical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46E93-DF44-4A85-8BC9-52DF9437727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14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strong CL emission at 2.9 eV is a reliable indicator for high acceptor concentrations</a:t>
            </a:r>
          </a:p>
          <a:p>
            <a:r>
              <a:rPr lang="zh-CN" altLang="en-US" dirty="0"/>
              <a:t>侧壁横向生长 基平面垂直生长</a:t>
            </a:r>
            <a:endParaRPr lang="en-US" altLang="zh-CN" dirty="0"/>
          </a:p>
          <a:p>
            <a:r>
              <a:rPr lang="zh-CN" altLang="en-US" dirty="0"/>
              <a:t>不同晶面 </a:t>
            </a:r>
            <a:r>
              <a:rPr lang="en-US" altLang="zh-CN" dirty="0"/>
              <a:t>01-11 0001 </a:t>
            </a:r>
            <a:r>
              <a:rPr lang="zh-CN" altLang="en-US" dirty="0"/>
              <a:t>前者：</a:t>
            </a:r>
            <a:r>
              <a:rPr lang="en-US" altLang="zh-CN" dirty="0"/>
              <a:t>Mg</a:t>
            </a:r>
            <a:r>
              <a:rPr lang="zh-CN" altLang="en-US" dirty="0"/>
              <a:t>的存在能够加速</a:t>
            </a:r>
            <a:r>
              <a:rPr lang="en-US" altLang="zh-CN" dirty="0"/>
              <a:t>Ga</a:t>
            </a:r>
            <a:r>
              <a:rPr lang="zh-CN" altLang="en-US" dirty="0"/>
              <a:t>的吸附，横向生长速率是垂直生长的两倍 同时不同晶面并入</a:t>
            </a:r>
            <a:r>
              <a:rPr lang="en-US" altLang="zh-CN" dirty="0"/>
              <a:t>Mg</a:t>
            </a:r>
            <a:r>
              <a:rPr lang="zh-CN" altLang="en-US" dirty="0"/>
              <a:t>的效率不一致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46E93-DF44-4A85-8BC9-52DF9437727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975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凹槽越深 漏电流越大</a:t>
            </a:r>
            <a:endParaRPr lang="en-US" altLang="zh-CN" dirty="0"/>
          </a:p>
          <a:p>
            <a:r>
              <a:rPr lang="zh-CN" altLang="en-US" dirty="0"/>
              <a:t>侧壁附近的结势垒会被削弱 ，引起漏电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46E93-DF44-4A85-8BC9-52DF9437727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58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8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650V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商业化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 few KW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&gt;650V &gt;100A  The high electric field region being buried in the bulk also alleviates current collapse due to surface traps</a:t>
            </a:r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表面尖峰电场的存在，仍面临着高压动态可靠性等影响功率电子安全性的瓶颈问题，特别是面向更大功率应用领域，该问题更为突出。与横向结构相比，垂直结构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GaN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功率电子器件的峰值电场远离表面，可以最大限度的提高器件可靠性。同时垂直结构器件仅需增加垂直厚度即可提升击穿电压，避免了器件尺寸的扩大。此外，垂直结构器件具有更好的电流扩展性和散热性能，也避免了表面态对器件可靠性的影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54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Electrons flowing laterally through the channel are modulated by planar gates and then directed vertically through a conductive aperture layer into an 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drift region designed to hold the blocking voltage into the bulk of the device. CBLs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blocking layer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placed appropriately to prevent current from flowing vertically into the drain from any other region in the device other than the aperture. </a:t>
            </a:r>
          </a:p>
          <a:p>
            <a:r>
              <a:rPr lang="en-US" altLang="zh-CN" dirty="0"/>
              <a:t>JBS </a:t>
            </a:r>
            <a:r>
              <a:rPr lang="zh-CN" altLang="en-US" dirty="0"/>
              <a:t>二极管导通时仅肖特基接触区域部分参与导电，关断时 </a:t>
            </a:r>
            <a:r>
              <a:rPr lang="en-US" altLang="zh-CN" dirty="0"/>
              <a:t>p-n </a:t>
            </a:r>
            <a:r>
              <a:rPr lang="zh-CN" altLang="en-US" dirty="0"/>
              <a:t>结反偏形成耗尽层屏蔽肖特基表面高电场，同时承受耐压，多用于 </a:t>
            </a:r>
            <a:r>
              <a:rPr lang="en-US" altLang="zh-CN" dirty="0"/>
              <a:t>600~3300 V </a:t>
            </a:r>
            <a:r>
              <a:rPr lang="zh-CN" altLang="en-US" dirty="0"/>
              <a:t>阻断电压范围。</a:t>
            </a:r>
            <a:endParaRPr lang="en-US" altLang="zh-CN" dirty="0"/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SBD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结构基础上，通过在器件阳极进行选区掺杂实现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区和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区的交替排列，在器件反偏时会在肖特基接触界面形成耗尽区，有效阻止接触界面电场强度的增大，从而降低漏电，提升器件的击穿电压。在器件正偏时，通过肖特基结导通电流，可以获得与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SBD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相似的低导通电压。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56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08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多周期快速热退火</a:t>
            </a:r>
            <a:endParaRPr lang="en-US" altLang="zh-CN" dirty="0"/>
          </a:p>
          <a:p>
            <a:r>
              <a:rPr lang="en-US" altLang="zh-CN" dirty="0"/>
              <a:t>Initially colorless samples (Fig. 3a) became brown after implantation (Fig. 3b). This is mainly due to defects induced in the ion implantation, which cause absorption in the visible region. After 1 h of annealing at 1050 1C, the samples became almost colorless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14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I–V curves were taken on a TLM pattern for each sample TLM</a:t>
            </a:r>
            <a:r>
              <a:rPr lang="zh-CN" altLang="en-US" dirty="0"/>
              <a:t>测量 接触电阻</a:t>
            </a:r>
            <a:endParaRPr lang="en-US" altLang="zh-CN" dirty="0"/>
          </a:p>
          <a:p>
            <a:r>
              <a:rPr lang="en-US" altLang="zh-CN" dirty="0"/>
              <a:t>ρ=1/q</a:t>
            </a:r>
            <a:r>
              <a:rPr lang="zh-CN" altLang="en-US" dirty="0"/>
              <a:t>（</a:t>
            </a:r>
            <a:r>
              <a:rPr lang="en-US" altLang="zh-CN" dirty="0" err="1"/>
              <a:t>nμ+pμ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Hall measurement</a:t>
            </a:r>
          </a:p>
          <a:p>
            <a:r>
              <a:rPr lang="en-US" altLang="zh-CN" dirty="0"/>
              <a:t> Mg density of 2 × 1019 cm−3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80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FWHM of the E2Raman mode decreases as the crystal quality of </a:t>
            </a:r>
            <a:r>
              <a:rPr lang="en-US" altLang="zh-CN" dirty="0" err="1"/>
              <a:t>GaN</a:t>
            </a:r>
            <a:r>
              <a:rPr lang="en-US" altLang="zh-CN" dirty="0"/>
              <a:t> improves.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03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感应耦合等离子体刻蚀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335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射频功率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TEM cross-section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没有生长打断 几乎看不到界面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界面清晰，沉淀物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看不到沉淀物和缺陷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There is clearly a marked difference in the typical breakdown voltages, which range from 45–95V for the fast-etched devices but range from 1200–1270V for the multiply etched devices, and from 600 to 700V for the as-grown devices.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32DFF-12F1-4B8E-9C3A-8A4D4B0796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38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9A4E-C06E-4997-888E-96F13DFEAB4F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96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9BA0-A8A0-421E-8A5E-ACC92BDCEFE4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11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06867-3B2D-45D6-B28A-D211203803EC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81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D7CF-26FC-40F3-9D14-A63CE2A08509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F0B7-785A-4B17-8BFA-75BF2F573595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56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378C-234D-4D63-87B1-602BCAED6B09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03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E169-27B7-459B-9C00-F6EA10E0C0C6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18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C225-44D4-4E17-B90A-1030000901EE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16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19700-BD97-496A-810A-73366B013C89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64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A375-8ED3-4D41-B270-09CF700704A0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1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7BF-1630-48A1-AE8E-371422F1C21D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59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5F03E-4329-4624-B906-EF7D2BEEF45F}" type="datetime1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53B29-12C1-441A-8B56-4B3D20BFDE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4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0BD0B37-4E1B-47BF-A3F2-605569390591}"/>
              </a:ext>
            </a:extLst>
          </p:cNvPr>
          <p:cNvSpPr txBox="1"/>
          <p:nvPr/>
        </p:nvSpPr>
        <p:spPr>
          <a:xfrm>
            <a:off x="2709407" y="2871655"/>
            <a:ext cx="3725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700" b="1" dirty="0" err="1">
                <a:solidFill>
                  <a:srgbClr val="1C3158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GaN</a:t>
            </a:r>
            <a:r>
              <a:rPr lang="zh-CN" altLang="en-US" sz="2700" b="1" dirty="0">
                <a:solidFill>
                  <a:srgbClr val="1C3158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垂直结构功率器件</a:t>
            </a:r>
            <a:r>
              <a:rPr lang="zh-CN" altLang="en-US" sz="2700" b="1" dirty="0">
                <a:solidFill>
                  <a:srgbClr val="1C3158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与选区掺杂的实现</a:t>
            </a:r>
            <a:endParaRPr lang="zh-CN" altLang="en-US" sz="2700" b="1" dirty="0">
              <a:solidFill>
                <a:srgbClr val="1C3158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5443E3-3DD5-4F6E-89D5-A1A313332060}"/>
              </a:ext>
            </a:extLst>
          </p:cNvPr>
          <p:cNvSpPr/>
          <p:nvPr/>
        </p:nvSpPr>
        <p:spPr>
          <a:xfrm>
            <a:off x="3" y="0"/>
            <a:ext cx="9154715" cy="17695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92E0467-BAB7-4E68-88E2-640C0DCDE40C}"/>
              </a:ext>
            </a:extLst>
          </p:cNvPr>
          <p:cNvSpPr/>
          <p:nvPr/>
        </p:nvSpPr>
        <p:spPr>
          <a:xfrm>
            <a:off x="3509010" y="4547156"/>
            <a:ext cx="2125980" cy="34625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Source Han Sans"/>
              <a:ea typeface="黑体" panose="02010609060101010101" pitchFamily="49" charset="-122"/>
              <a:cs typeface="+mn-ea"/>
              <a:sym typeface="Source Han San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C56F25-CEA5-4FD6-A6B4-455681D5E849}"/>
              </a:ext>
            </a:extLst>
          </p:cNvPr>
          <p:cNvSpPr txBox="1"/>
          <p:nvPr/>
        </p:nvSpPr>
        <p:spPr>
          <a:xfrm>
            <a:off x="3032129" y="4524822"/>
            <a:ext cx="309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Source Han Sans"/>
                <a:ea typeface="黑体" panose="02010609060101010101" pitchFamily="49" charset="-122"/>
                <a:cs typeface="+mn-ea"/>
                <a:sym typeface="Source Han Sans"/>
              </a:rPr>
              <a:t>报 告 人：付星宇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57EC09-B139-4930-B968-127B64BB59D4}"/>
              </a:ext>
            </a:extLst>
          </p:cNvPr>
          <p:cNvSpPr txBox="1"/>
          <p:nvPr/>
        </p:nvSpPr>
        <p:spPr>
          <a:xfrm>
            <a:off x="3249777" y="4943701"/>
            <a:ext cx="265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ource Han Sans"/>
                <a:ea typeface="黑体" panose="02010609060101010101" pitchFamily="49" charset="-122"/>
                <a:cs typeface="+mn-ea"/>
                <a:sym typeface="Source Han Sans"/>
              </a:rPr>
              <a:t>日期：</a:t>
            </a:r>
            <a:r>
              <a:rPr lang="en-US" altLang="zh-CN" dirty="0">
                <a:latin typeface="Source Han Sans"/>
                <a:ea typeface="黑体" panose="02010609060101010101" pitchFamily="49" charset="-122"/>
                <a:cs typeface="+mn-ea"/>
                <a:sym typeface="Source Han Sans"/>
              </a:rPr>
              <a:t>2021/12/16</a:t>
            </a:r>
            <a:endParaRPr lang="zh-CN" altLang="en-US" dirty="0">
              <a:latin typeface="Source Han Sans"/>
              <a:ea typeface="黑体" panose="02010609060101010101" pitchFamily="49" charset="-122"/>
              <a:cs typeface="+mn-ea"/>
              <a:sym typeface="Source Han San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857E2B7-47E3-48ED-84CE-007939C81C94}"/>
              </a:ext>
            </a:extLst>
          </p:cNvPr>
          <p:cNvCxnSpPr/>
          <p:nvPr/>
        </p:nvCxnSpPr>
        <p:spPr>
          <a:xfrm>
            <a:off x="3" y="1769534"/>
            <a:ext cx="9154715" cy="0"/>
          </a:xfrm>
          <a:prstGeom prst="line">
            <a:avLst/>
          </a:prstGeom>
          <a:ln w="28575">
            <a:solidFill>
              <a:srgbClr val="111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7144F4D-E4CF-47CD-8541-B6F206977218}"/>
              </a:ext>
            </a:extLst>
          </p:cNvPr>
          <p:cNvSpPr/>
          <p:nvPr/>
        </p:nvSpPr>
        <p:spPr>
          <a:xfrm>
            <a:off x="-10715" y="6477000"/>
            <a:ext cx="9154715" cy="4731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2650AE-1906-422A-A721-D95ACEEB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22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C4C3B7-4447-49D1-8E20-7C99E9B127F0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Multicycle Rapid Thermal Annealing (MRTA)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3CD40-0BC7-4D79-A308-19BB4F2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9</a:t>
            </a:fld>
            <a:endParaRPr lang="zh-HK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9FE797-72F8-4E0C-AD2C-A2DB02AE6B1A}"/>
              </a:ext>
            </a:extLst>
          </p:cNvPr>
          <p:cNvSpPr txBox="1"/>
          <p:nvPr/>
        </p:nvSpPr>
        <p:spPr>
          <a:xfrm>
            <a:off x="0" y="711273"/>
            <a:ext cx="9143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设置不同的峰值温度、循环时间、循环次数 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EB9220-F540-4D43-BE11-FCA46D7E7F98}"/>
              </a:ext>
            </a:extLst>
          </p:cNvPr>
          <p:cNvSpPr txBox="1"/>
          <p:nvPr/>
        </p:nvSpPr>
        <p:spPr>
          <a:xfrm>
            <a:off x="5351228" y="6008227"/>
            <a:ext cx="407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B.N. </a:t>
            </a:r>
            <a:r>
              <a:rPr lang="en-US" altLang="zh-CN" sz="1200" dirty="0" err="1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Feigelson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 et al., J. </a:t>
            </a:r>
            <a:r>
              <a:rPr lang="en-US" altLang="zh-CN" sz="1200" dirty="0" err="1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Cryst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 Growth 350 (2012) 21–26</a:t>
            </a:r>
            <a:endParaRPr lang="zh-CN" altLang="en-US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C12A82-2273-4305-A4CC-8A59ABDC3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4" t="-1978" r="22466" b="-579"/>
          <a:stretch/>
        </p:blipFill>
        <p:spPr>
          <a:xfrm>
            <a:off x="377484" y="1170658"/>
            <a:ext cx="3263512" cy="1741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F72D1B-B98A-4808-96F0-AD2A3909A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76" y="1200246"/>
            <a:ext cx="5382124" cy="1533454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67C25600-1C11-441A-A84B-F5B94FA4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6" y="3002224"/>
            <a:ext cx="3164620" cy="290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FE555F-EB0D-4883-A000-0E4A78783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876" y="3199249"/>
            <a:ext cx="5366371" cy="1522483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710E6B87-B390-40C9-B91B-D4D8682B2FCD}"/>
              </a:ext>
            </a:extLst>
          </p:cNvPr>
          <p:cNvSpPr/>
          <p:nvPr/>
        </p:nvSpPr>
        <p:spPr>
          <a:xfrm>
            <a:off x="7981837" y="4094928"/>
            <a:ext cx="278296" cy="6042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A57CE6E-C925-42E6-B5B1-048B72308A40}"/>
              </a:ext>
            </a:extLst>
          </p:cNvPr>
          <p:cNvSpPr/>
          <p:nvPr/>
        </p:nvSpPr>
        <p:spPr>
          <a:xfrm>
            <a:off x="4692594" y="4434998"/>
            <a:ext cx="364435" cy="227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5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C4C3B7-4447-49D1-8E20-7C99E9B127F0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Symmetric Multicycle Rapid Thermal Annealing (SMRTA)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3CD40-0BC7-4D79-A308-19BB4F2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10</a:t>
            </a:fld>
            <a:endParaRPr lang="zh-HK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EB9220-F540-4D43-BE11-FCA46D7E7F98}"/>
              </a:ext>
            </a:extLst>
          </p:cNvPr>
          <p:cNvSpPr txBox="1"/>
          <p:nvPr/>
        </p:nvSpPr>
        <p:spPr>
          <a:xfrm>
            <a:off x="4452731" y="6261914"/>
            <a:ext cx="4627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J.D. Greenlee et al., ECS J. Solid State Sci. Technol. 4 (2015) 382–386.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F43F948-3529-4324-97DF-F418923D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6" y="1255655"/>
            <a:ext cx="3913407" cy="13662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19351DC-AE34-44D5-871C-4D4F2DF991C3}"/>
              </a:ext>
            </a:extLst>
          </p:cNvPr>
          <p:cNvSpPr txBox="1"/>
          <p:nvPr/>
        </p:nvSpPr>
        <p:spPr>
          <a:xfrm>
            <a:off x="79016" y="650944"/>
            <a:ext cx="8436334" cy="39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℃下退火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 h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→多周期快速热退火→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℃下退火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 h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D0AEF4E-D670-467C-B776-77C943F799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9287" y="1052612"/>
            <a:ext cx="3404973" cy="264101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40C3C40-807C-4363-A05D-1A9F6AB3001B}"/>
              </a:ext>
            </a:extLst>
          </p:cNvPr>
          <p:cNvSpPr txBox="1"/>
          <p:nvPr/>
        </p:nvSpPr>
        <p:spPr>
          <a:xfrm>
            <a:off x="429059" y="3053822"/>
            <a:ext cx="4437140" cy="3054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MRTA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部分修复离子注入引起的损伤，提高晶体质量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快速加热和冷却的循环过程也形成了一些缺陷，导致晶体质量下降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SMRA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额外的热退火有助于恢复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MRTA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过程引起的晶体结构变化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353B92D-736A-4EA1-B17D-0D1C3B5564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9287" y="3697699"/>
            <a:ext cx="3404973" cy="258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3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0BD0B37-4E1B-47BF-A3F2-605569390591}"/>
              </a:ext>
            </a:extLst>
          </p:cNvPr>
          <p:cNvSpPr txBox="1"/>
          <p:nvPr/>
        </p:nvSpPr>
        <p:spPr>
          <a:xfrm>
            <a:off x="2286000" y="2634016"/>
            <a:ext cx="4572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700" b="1" dirty="0">
                <a:solidFill>
                  <a:srgbClr val="1C315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选区刻蚀和再生长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5443E3-3DD5-4F6E-89D5-A1A313332060}"/>
              </a:ext>
            </a:extLst>
          </p:cNvPr>
          <p:cNvSpPr/>
          <p:nvPr/>
        </p:nvSpPr>
        <p:spPr>
          <a:xfrm>
            <a:off x="2" y="1"/>
            <a:ext cx="9154715" cy="17573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144F4D-E4CF-47CD-8541-B6F206977218}"/>
              </a:ext>
            </a:extLst>
          </p:cNvPr>
          <p:cNvSpPr/>
          <p:nvPr/>
        </p:nvSpPr>
        <p:spPr>
          <a:xfrm>
            <a:off x="3" y="6451907"/>
            <a:ext cx="9154715" cy="4060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六边形 1">
            <a:extLst>
              <a:ext uri="{FF2B5EF4-FFF2-40B4-BE49-F238E27FC236}">
                <a16:creationId xmlns:a16="http://schemas.microsoft.com/office/drawing/2014/main" id="{56621CBF-105D-4CEA-BB13-30C050EC1673}"/>
              </a:ext>
            </a:extLst>
          </p:cNvPr>
          <p:cNvSpPr/>
          <p:nvPr/>
        </p:nvSpPr>
        <p:spPr>
          <a:xfrm>
            <a:off x="3914154" y="1240060"/>
            <a:ext cx="1315692" cy="1034614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C3158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.03</a:t>
            </a:r>
            <a:endParaRPr lang="zh-CN" altLang="en-US" sz="1600" b="1" dirty="0">
              <a:solidFill>
                <a:srgbClr val="1C3158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60E213-0698-4FC8-A2F2-CE864CCF60F4}"/>
              </a:ext>
            </a:extLst>
          </p:cNvPr>
          <p:cNvSpPr txBox="1"/>
          <p:nvPr/>
        </p:nvSpPr>
        <p:spPr>
          <a:xfrm>
            <a:off x="1548166" y="3429004"/>
            <a:ext cx="3436145" cy="160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zh-CN" altLang="en-US" b="1" kern="0" dirty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rPr>
              <a:t>工艺流程与关键问题</a:t>
            </a:r>
            <a:endParaRPr lang="en-US" altLang="zh-CN" b="1" kern="0" dirty="0">
              <a:solidFill>
                <a:srgbClr val="1C3158"/>
              </a:solidFill>
              <a:latin typeface="Source Han Sans"/>
              <a:ea typeface="黑体" panose="02010609060101010101" pitchFamily="49" charset="-122"/>
              <a:cs typeface="+mn-ea"/>
            </a:endParaRPr>
          </a:p>
          <a:p>
            <a:pPr marL="257168" indent="-257168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zh-CN" altLang="en-US" b="1" kern="0" dirty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rPr>
              <a:t>界面杂质富集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9BB520-BB66-42D7-86E7-9743049F04C8}"/>
              </a:ext>
            </a:extLst>
          </p:cNvPr>
          <p:cNvSpPr txBox="1"/>
          <p:nvPr/>
        </p:nvSpPr>
        <p:spPr>
          <a:xfrm>
            <a:off x="4830529" y="3429004"/>
            <a:ext cx="3804587" cy="160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300000"/>
              </a:lnSpc>
              <a:buFont typeface="Wingdings" panose="05000000000000000000" pitchFamily="2" charset="2"/>
              <a:buChar char="ü"/>
              <a:defRPr sz="2000" b="1" kern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zh-CN" altLang="en-US" sz="1800" dirty="0"/>
              <a:t>刻蚀损伤</a:t>
            </a:r>
            <a:endParaRPr lang="en-US" altLang="zh-CN" sz="1800" dirty="0"/>
          </a:p>
          <a:p>
            <a:r>
              <a:rPr lang="zh-CN" altLang="en-US" sz="1800" dirty="0"/>
              <a:t>再生长不均匀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91C7F-BB48-4F49-B514-77344FB6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38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C4C3B7-4447-49D1-8E20-7C99E9B127F0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选区刻蚀和再生长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3CD40-0BC7-4D79-A308-19BB4F2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12</a:t>
            </a:fld>
            <a:endParaRPr lang="zh-HK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6CD3D9B-7E70-42F7-825E-05569EA6238B}"/>
              </a:ext>
            </a:extLst>
          </p:cNvPr>
          <p:cNvSpPr txBox="1"/>
          <p:nvPr/>
        </p:nvSpPr>
        <p:spPr>
          <a:xfrm>
            <a:off x="35998" y="725151"/>
            <a:ext cx="9108002" cy="6081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离子注入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型为例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离子注入产生大量缺陷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激活需要极高压和高温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导电性不及外延生长的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p-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GaN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选区刻蚀和再生长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44" indent="-285744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  <a:p>
            <a:pPr marL="285744" indent="-285744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1200" b="1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  <a:p>
            <a:pPr marL="285744" indent="-285744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高的漏电流和低的击穿电压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传统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ICP</a:t>
            </a:r>
            <a:r>
              <a:rPr lang="zh-CN" altLang="en-US" dirty="0">
                <a:solidFill>
                  <a:srgbClr val="111E3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刻蚀导致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材料损伤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，引入深能级缺陷和陷阱态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再生长界面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杂质富集</a:t>
            </a:r>
            <a:r>
              <a:rPr lang="en-US" altLang="zh-CN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(Si</a:t>
            </a:r>
            <a:r>
              <a:rPr lang="zh-CN" altLang="en-US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 C</a:t>
            </a:r>
            <a:r>
              <a:rPr lang="zh-CN" altLang="en-US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 O)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，影响器件漏电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再生长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不均匀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2458C71-6744-4DEB-AC17-4681ED9A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91" r="50979"/>
          <a:stretch/>
        </p:blipFill>
        <p:spPr>
          <a:xfrm>
            <a:off x="429370" y="2958284"/>
            <a:ext cx="4196271" cy="108297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C4059D6-62D1-4EE0-A64C-01A852FD8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26"/>
          <a:stretch/>
        </p:blipFill>
        <p:spPr>
          <a:xfrm>
            <a:off x="4625641" y="2768040"/>
            <a:ext cx="4346381" cy="128911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6DFA471-C8F4-432A-8E39-C524FC05209F}"/>
              </a:ext>
            </a:extLst>
          </p:cNvPr>
          <p:cNvSpPr txBox="1"/>
          <p:nvPr/>
        </p:nvSpPr>
        <p:spPr>
          <a:xfrm>
            <a:off x="5127716" y="5979517"/>
            <a:ext cx="507092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altLang="zh-CN" sz="14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H. Liu, et al., Appl. Phys. Lett. 114 (2019) 082102.</a:t>
            </a:r>
            <a:endParaRPr lang="zh-CN" altLang="en-US" sz="14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53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C4C3B7-4447-49D1-8E20-7C99E9B127F0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刻蚀损伤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3CD40-0BC7-4D79-A308-19BB4F2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13</a:t>
            </a:fld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EF5B86-9C4B-48B4-86E2-C3F8518EB0FD}"/>
              </a:ext>
            </a:extLst>
          </p:cNvPr>
          <p:cNvSpPr txBox="1"/>
          <p:nvPr/>
        </p:nvSpPr>
        <p:spPr>
          <a:xfrm>
            <a:off x="-34568" y="555868"/>
            <a:ext cx="915471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降低刻蚀功率</a:t>
            </a:r>
            <a:endParaRPr lang="en-US" altLang="zh-CN" u="sng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C2C98C-A056-4C1C-9EF0-9CB5D683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3" y="903262"/>
            <a:ext cx="6124043" cy="24100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95CFE0-FECB-4DB8-BE0D-C81D3F0D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420"/>
          <a:stretch/>
        </p:blipFill>
        <p:spPr>
          <a:xfrm>
            <a:off x="4122413" y="3611337"/>
            <a:ext cx="4997734" cy="244696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1ECD94-F620-4DED-80F1-B3057A90FC71}"/>
              </a:ext>
            </a:extLst>
          </p:cNvPr>
          <p:cNvSpPr txBox="1"/>
          <p:nvPr/>
        </p:nvSpPr>
        <p:spPr>
          <a:xfrm>
            <a:off x="5642519" y="6058302"/>
            <a:ext cx="351219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P. Peri et al., J. Electron. Mater. 50 (2021) 2637–2642.</a:t>
            </a:r>
            <a:endParaRPr lang="zh-CN" altLang="en-US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2D5529-5BAF-42B0-8604-F4C191BF5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7" y="3336551"/>
            <a:ext cx="3743511" cy="34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18E2EA-AA4E-4CE8-A434-4557FEB8B56D}"/>
              </a:ext>
            </a:extLst>
          </p:cNvPr>
          <p:cNvSpPr txBox="1"/>
          <p:nvPr/>
        </p:nvSpPr>
        <p:spPr>
          <a:xfrm>
            <a:off x="0" y="555625"/>
            <a:ext cx="7002395" cy="10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溶液处理修复损伤</a:t>
            </a:r>
            <a:endParaRPr lang="en-US" altLang="zh-CN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UV-ozone 45 min + HF 5 min + HCl 5 min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稀 </a:t>
            </a:r>
            <a:r>
              <a:rPr lang="en-US" altLang="zh-CN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KOH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B993B8-DFDA-45B6-9DB3-277E5E9D7686}"/>
              </a:ext>
            </a:extLst>
          </p:cNvPr>
          <p:cNvSpPr txBox="1"/>
          <p:nvPr/>
        </p:nvSpPr>
        <p:spPr>
          <a:xfrm>
            <a:off x="4572000" y="6049792"/>
            <a:ext cx="4087278" cy="613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K. Fu et al., IEEE Electron Device Lett. 40 (2019) 1728–1731.</a:t>
            </a:r>
            <a:endParaRPr lang="en-US" altLang="zh-CN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A. Aragon, et al., J. Appl. Phys. 128 (2020) 185703.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0AEDC6-76B6-4B3A-AF48-9C4F2B59EEC4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刻蚀损伤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9DAE2E-9823-4311-A399-B49936E5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054735-BCE7-42DF-BCC2-DAD00D9E820C}"/>
              </a:ext>
            </a:extLst>
          </p:cNvPr>
          <p:cNvSpPr txBox="1"/>
          <p:nvPr/>
        </p:nvSpPr>
        <p:spPr>
          <a:xfrm>
            <a:off x="0" y="1983108"/>
            <a:ext cx="700239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</a:t>
            </a:r>
            <a:r>
              <a:rPr lang="zh-CN" altLang="en-US" u="sng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电化学（</a:t>
            </a:r>
            <a:r>
              <a:rPr lang="en-US" altLang="zh-CN" u="sng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PEC</a:t>
            </a:r>
            <a:r>
              <a:rPr lang="zh-CN" altLang="en-US" u="sng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）湿法刻蚀</a:t>
            </a:r>
            <a:endParaRPr lang="en-US" altLang="zh-CN" u="sng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82FC97-0C46-4328-8D7C-253534FD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27" y="2820947"/>
            <a:ext cx="2992989" cy="19900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D21DF94-2939-41FF-AA9D-447096D7B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60"/>
          <a:stretch/>
        </p:blipFill>
        <p:spPr>
          <a:xfrm>
            <a:off x="4220721" y="2464226"/>
            <a:ext cx="3688122" cy="28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6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63CA89-C88B-494C-88F1-FE8C143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0407D5E-EB95-428F-B097-0E0FF42EA9BB}"/>
                  </a:ext>
                </a:extLst>
              </p:cNvPr>
              <p:cNvSpPr txBox="1"/>
              <p:nvPr/>
            </p:nvSpPr>
            <p:spPr>
              <a:xfrm>
                <a:off x="-1" y="596650"/>
                <a:ext cx="8601617" cy="205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4.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u="sng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u="sng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BCl</m:t>
                    </m:r>
                  </m:oMath>
                </a14:m>
                <a:r>
                  <a:rPr lang="zh-CN" altLang="en-US" u="sng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原位刻蚀</a:t>
                </a:r>
                <a:endParaRPr lang="en-US" altLang="zh-CN" u="sng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刻蚀原理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b="1" u="sng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b="1" u="sng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b="1" u="sng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</a:rPr>
                          <m:t>NH</m:t>
                        </m:r>
                      </m:e>
                      <m:sub>
                        <m:r>
                          <a:rPr lang="en-US" altLang="zh-CN" b="0" i="0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</a:rPr>
                          <m:t>3</m:t>
                        </m:r>
                      </m:sub>
                    </m:sSub>
                    <m:r>
                      <a:rPr lang="zh-CN" altLang="en-US" b="0" i="1" kern="0"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</a:rPr>
                      <m:t>流量</m:t>
                    </m:r>
                    <m:r>
                      <a:rPr lang="en-US" altLang="zh-CN" b="0" i="0" kern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</a:rPr>
                      <m:t>/</m:t>
                    </m:r>
                    <m:r>
                      <a:rPr lang="zh-CN" altLang="en-US" b="0" i="1" kern="0"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</a:rPr>
                      <m:t>反应室</m:t>
                    </m:r>
                  </m:oMath>
                </a14:m>
                <a:r>
                  <a:rPr lang="zh-CN" altLang="en-US" kern="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压强</a:t>
                </a:r>
                <a:r>
                  <a:rPr lang="en-US" altLang="zh-CN" kern="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/</a:t>
                </a:r>
                <a:r>
                  <a:rPr lang="zh-CN" altLang="en-US" kern="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温度 对刻蚀形貌的影响</a:t>
                </a:r>
                <a:endParaRPr lang="en-US" altLang="zh-CN" kern="0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0407D5E-EB95-428F-B097-0E0FF42E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96650"/>
                <a:ext cx="8601617" cy="2052741"/>
              </a:xfrm>
              <a:prstGeom prst="rect">
                <a:avLst/>
              </a:prstGeom>
              <a:blipFill>
                <a:blip r:embed="rId3"/>
                <a:stretch>
                  <a:fillRect l="-567" t="-1187" b="-3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727CF0F8-B791-4F3F-9DE4-7124F24D8339}"/>
              </a:ext>
            </a:extLst>
          </p:cNvPr>
          <p:cNvSpPr txBox="1"/>
          <p:nvPr/>
        </p:nvSpPr>
        <p:spPr>
          <a:xfrm>
            <a:off x="4993018" y="6355228"/>
            <a:ext cx="378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B. Li et al., Appl. Phys. Lett. 115 (2019) 162101.</a:t>
            </a:r>
            <a:endParaRPr lang="en-US" altLang="zh-CN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B. Li et al., J. </a:t>
            </a:r>
            <a:r>
              <a:rPr lang="en-US" altLang="zh-CN" sz="1200" dirty="0" err="1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Cryst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 Growth 534 (2020) 125492.</a:t>
            </a:r>
            <a:endParaRPr lang="zh-CN" altLang="en-US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889AF35-CE56-4058-9B04-CEEDBFF96A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829" y="1207495"/>
            <a:ext cx="3435527" cy="11176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DE9340-DE01-4FC5-84DA-B9845FE7A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8212" y="1432983"/>
            <a:ext cx="3652414" cy="7461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A92855-85BC-4337-8EF4-3BC92260CD6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6484" y="2773088"/>
            <a:ext cx="4523830" cy="31104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8CE5766-4725-4633-9E8E-8ACB0B40AC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775" y="2706777"/>
            <a:ext cx="4255700" cy="3179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A4E06B-8461-430E-82B3-37DECC6B995A}"/>
                  </a:ext>
                </a:extLst>
              </p:cNvPr>
              <p:cNvSpPr txBox="1"/>
              <p:nvPr/>
            </p:nvSpPr>
            <p:spPr>
              <a:xfrm>
                <a:off x="579647" y="5892581"/>
                <a:ext cx="865976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600" kern="0" dirty="0">
                    <a:ea typeface="黑体" panose="02010609060101010101" pitchFamily="49" charset="-122"/>
                    <a:cs typeface="+mn-ea"/>
                  </a:rPr>
                  <a:t>降低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</a:rPr>
                          <m:t>NH</m:t>
                        </m:r>
                      </m:e>
                      <m:sub>
                        <m:r>
                          <a:rPr lang="en-US" altLang="zh-CN" sz="1600" b="0" i="0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ea"/>
                          </a:rPr>
                          <m:t>3</m:t>
                        </m:r>
                      </m:sub>
                    </m:sSub>
                    <m:r>
                      <a:rPr lang="zh-CN" altLang="en-US" sz="1600" i="1" kern="0"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</a:rPr>
                      <m:t>流量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</a:rPr>
                      <m:t>、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黑体" panose="02010609060101010101" pitchFamily="49" charset="-122"/>
                        <a:cs typeface="+mn-ea"/>
                      </a:rPr>
                      <m:t>反应室</m:t>
                    </m:r>
                  </m:oMath>
                </a14:m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压强，升高温度可以促进刻蚀产物解吸附，抑制岛的形成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A4E06B-8461-430E-82B3-37DECC6B9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7" y="5892581"/>
                <a:ext cx="8659769" cy="338554"/>
              </a:xfrm>
              <a:prstGeom prst="rect">
                <a:avLst/>
              </a:prstGeom>
              <a:blipFill>
                <a:blip r:embed="rId8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D1B6CE43-037B-4D77-B957-4D2D67059D42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刻蚀损伤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51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63CA89-C88B-494C-88F1-FE8C143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0407D5E-EB95-428F-B097-0E0FF42EA9BB}"/>
                  </a:ext>
                </a:extLst>
              </p:cNvPr>
              <p:cNvSpPr txBox="1"/>
              <p:nvPr/>
            </p:nvSpPr>
            <p:spPr>
              <a:xfrm>
                <a:off x="5931673" y="831901"/>
                <a:ext cx="3212327" cy="427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68" indent="-25716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Mg/Si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Mg/O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的共掺→高空穴浓度→</a:t>
                </a:r>
                <a:r>
                  <a:rPr lang="en-US" altLang="zh-CN" b="1" dirty="0">
                    <a:ea typeface="浪漫雅圆" panose="02010601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浪漫雅圆" panose="02010601040101010101" pitchFamily="2" charset="-122"/>
                    <a:cs typeface="Times New Roman" panose="02020603050405020304" pitchFamily="18" charset="0"/>
                  </a:rPr>
                  <a:t>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b="0" i="1" dirty="0">
                        <a:latin typeface="Cambria Math" panose="02040503050406030204" pitchFamily="18" charset="0"/>
                        <a:ea typeface="浪漫雅圆" panose="0201060104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隧穿结→漏电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57168" indent="-25716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kern="0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endParaRPr>
              </a:p>
              <a:p>
                <a:pPr marL="257168" indent="-25716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插入层使</a:t>
                </a:r>
                <a:r>
                  <a:rPr lang="en-US" altLang="zh-CN" kern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Si</a:t>
                </a:r>
                <a:r>
                  <a:rPr lang="zh-CN" altLang="en-US" kern="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峰与</a:t>
                </a:r>
                <a:r>
                  <a:rPr lang="en-US" altLang="zh-CN" kern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Mg</a:t>
                </a:r>
                <a:r>
                  <a:rPr lang="zh-CN" altLang="en-US" kern="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峰分离，不再形成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浪漫雅圆" panose="02010601040101010101" pitchFamily="2" charset="-122"/>
                    <a:cs typeface="Times New Roman" panose="02020603050405020304" pitchFamily="18" charset="0"/>
                  </a:rPr>
                  <a:t>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ea typeface="浪漫雅圆" panose="02010601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b="0" i="1" dirty="0">
                        <a:latin typeface="Cambria Math" panose="02040503050406030204" pitchFamily="18" charset="0"/>
                        <a:ea typeface="浪漫雅圆" panose="0201060104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隧穿结</a:t>
                </a:r>
                <a:endParaRPr lang="en-US" altLang="zh-CN" kern="0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endParaRPr>
              </a:p>
              <a:p>
                <a:pPr marL="257168" indent="-25716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kern="0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endParaRPr>
              </a:p>
              <a:p>
                <a:pPr marL="257168" indent="-25716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0" dirty="0"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</a:rPr>
                  <a:t>插入层越厚越有效</a:t>
                </a:r>
                <a:endParaRPr lang="en-US" altLang="zh-CN" kern="0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kern="0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endParaRPr>
              </a:p>
              <a:p>
                <a:pPr marL="714368" lvl="1" indent="-25716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b="1" kern="0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0407D5E-EB95-428F-B097-0E0FF42E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73" y="831901"/>
                <a:ext cx="3212327" cy="4272388"/>
              </a:xfrm>
              <a:prstGeom prst="rect">
                <a:avLst/>
              </a:prstGeom>
              <a:blipFill>
                <a:blip r:embed="rId3"/>
                <a:stretch>
                  <a:fillRect l="-1139" r="-2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598BEEA-37B9-48EA-94B8-AB9F0D983A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089" y="891163"/>
            <a:ext cx="5839082" cy="4310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18BF64B-DB83-4619-AF9A-77566BC0AF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794" t="-212" r="3932" b="49136"/>
          <a:stretch/>
        </p:blipFill>
        <p:spPr>
          <a:xfrm>
            <a:off x="251210" y="5015884"/>
            <a:ext cx="4018640" cy="1807524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B84AA37D-575A-4AF8-8275-87DC3A8F1D5A}"/>
              </a:ext>
            </a:extLst>
          </p:cNvPr>
          <p:cNvSpPr/>
          <p:nvPr/>
        </p:nvSpPr>
        <p:spPr>
          <a:xfrm>
            <a:off x="2150669" y="5903366"/>
            <a:ext cx="1594713" cy="299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459E11C-2ED7-4222-B831-FE09B2FDEBC0}"/>
              </a:ext>
            </a:extLst>
          </p:cNvPr>
          <p:cNvSpPr/>
          <p:nvPr/>
        </p:nvSpPr>
        <p:spPr>
          <a:xfrm>
            <a:off x="806429" y="5820424"/>
            <a:ext cx="1594713" cy="165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D915C-7481-4303-AFC0-C17323A5472C}"/>
              </a:ext>
            </a:extLst>
          </p:cNvPr>
          <p:cNvSpPr txBox="1"/>
          <p:nvPr/>
        </p:nvSpPr>
        <p:spPr>
          <a:xfrm>
            <a:off x="5192202" y="6138735"/>
            <a:ext cx="4103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S. R. Alugubelli, et al., Appl. Phys. Lett. 115 (2019) 201602.</a:t>
            </a:r>
            <a:endParaRPr lang="zh-CN" altLang="en-US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AED281-3007-4A54-B0AF-C4B9832D8757}"/>
              </a:ext>
            </a:extLst>
          </p:cNvPr>
          <p:cNvSpPr txBox="1"/>
          <p:nvPr/>
        </p:nvSpPr>
        <p:spPr>
          <a:xfrm>
            <a:off x="0" y="469436"/>
            <a:ext cx="6321284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插入层</a:t>
            </a:r>
            <a:r>
              <a:rPr lang="en-US" altLang="zh-CN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Challenges </a:t>
            </a:r>
            <a:r>
              <a:rPr lang="en-US" altLang="zh-CN" b="1" kern="0" dirty="0">
                <a:solidFill>
                  <a:schemeClr val="bg1"/>
                </a:solidFill>
                <a:latin typeface="Source Han Sans"/>
                <a:ea typeface="黑体" panose="02010609060101010101" pitchFamily="49" charset="-122"/>
                <a:cs typeface="+mn-ea"/>
              </a:rPr>
              <a:t>and recent progress on selective area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3A41DE-0F28-472E-8BB8-414D9D2EF217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界面杂质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23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63CA89-C88B-494C-88F1-FE8C143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931EE5-537E-43BE-845C-4AC5205D4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0" y="977660"/>
            <a:ext cx="4466487" cy="21664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BE3BD4-F5F8-457A-A62C-5BCB1B53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9" y="3234875"/>
            <a:ext cx="6490023" cy="25536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C2CFEB-4FD1-48D8-83B6-7E2FE74088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384"/>
          <a:stretch/>
        </p:blipFill>
        <p:spPr>
          <a:xfrm>
            <a:off x="4712155" y="1055413"/>
            <a:ext cx="4306610" cy="9084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4949FC3-49BF-432C-B3DE-5532372D25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422" b="255"/>
          <a:stretch/>
        </p:blipFill>
        <p:spPr>
          <a:xfrm>
            <a:off x="4712155" y="2178764"/>
            <a:ext cx="4306610" cy="6920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2D52949-CD0F-4EAD-96C0-B73D7C8FA714}"/>
              </a:ext>
            </a:extLst>
          </p:cNvPr>
          <p:cNvSpPr txBox="1"/>
          <p:nvPr/>
        </p:nvSpPr>
        <p:spPr>
          <a:xfrm>
            <a:off x="6577848" y="3203027"/>
            <a:ext cx="2566152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凹槽宽度的优化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凹槽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（＜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9μm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），表面越平坦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凹槽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越宽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，中心区域越亮，基平面生长占主导地位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DDD1F6-85F6-44DF-B3D7-C65614F83B5D}"/>
              </a:ext>
            </a:extLst>
          </p:cNvPr>
          <p:cNvSpPr txBox="1"/>
          <p:nvPr/>
        </p:nvSpPr>
        <p:spPr>
          <a:xfrm>
            <a:off x="5724355" y="6176592"/>
            <a:ext cx="3455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P.-Y. Su et al., Appl. Phys. Lett. 117 (2020) 102110.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6A6D13-6F57-4877-8C18-51DBF68A75CF}"/>
              </a:ext>
            </a:extLst>
          </p:cNvPr>
          <p:cNvSpPr txBox="1"/>
          <p:nvPr/>
        </p:nvSpPr>
        <p:spPr>
          <a:xfrm>
            <a:off x="0" y="582743"/>
            <a:ext cx="700239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凹槽的宽度</a:t>
            </a:r>
            <a:endParaRPr lang="en-US" altLang="zh-CN" u="sng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F4E243-DB85-4383-A974-5ACCF0F9942E}"/>
              </a:ext>
            </a:extLst>
          </p:cNvPr>
          <p:cNvSpPr txBox="1"/>
          <p:nvPr/>
        </p:nvSpPr>
        <p:spPr>
          <a:xfrm>
            <a:off x="68070" y="5748847"/>
            <a:ext cx="6116614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侧壁和平面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生长速度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不同，侧壁生长更快，表面不均匀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侧壁和平面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受主浓度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不同，基平面更高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69BEC-2B9A-410A-AA22-1116A77914CA}"/>
              </a:ext>
            </a:extLst>
          </p:cNvPr>
          <p:cNvSpPr txBox="1"/>
          <p:nvPr/>
        </p:nvSpPr>
        <p:spPr>
          <a:xfrm>
            <a:off x="4636657" y="2856167"/>
            <a:ext cx="4635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2.9eV CL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谱：越亮的区域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受主浓度越高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1F22A9-FC47-47CD-90FF-212A6D29C5E6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再生长不均匀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1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63CA89-C88B-494C-88F1-FE8C143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2A92C2-E0C4-4125-9ABE-21982D562883}"/>
              </a:ext>
            </a:extLst>
          </p:cNvPr>
          <p:cNvGrpSpPr/>
          <p:nvPr/>
        </p:nvGrpSpPr>
        <p:grpSpPr>
          <a:xfrm>
            <a:off x="985962" y="1447282"/>
            <a:ext cx="6315660" cy="2440903"/>
            <a:chOff x="1733326" y="841242"/>
            <a:chExt cx="8725348" cy="288951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056CD3E-B23A-4729-A5A8-7205D8520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140"/>
            <a:stretch/>
          </p:blipFill>
          <p:spPr>
            <a:xfrm>
              <a:off x="1733326" y="841242"/>
              <a:ext cx="8725348" cy="159715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BD2E6B1-E4FE-449A-9D82-2EBE50513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029"/>
            <a:stretch/>
          </p:blipFill>
          <p:spPr>
            <a:xfrm>
              <a:off x="1733326" y="2438400"/>
              <a:ext cx="8725348" cy="1292358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B61B86E-F833-4176-9B52-21B6F97AF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6" y="3830650"/>
            <a:ext cx="6708066" cy="25227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1430CE-233E-4080-A475-2954EB1E7B01}"/>
              </a:ext>
            </a:extLst>
          </p:cNvPr>
          <p:cNvSpPr txBox="1"/>
          <p:nvPr/>
        </p:nvSpPr>
        <p:spPr>
          <a:xfrm>
            <a:off x="6457950" y="6079352"/>
            <a:ext cx="28434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H. Fu et al., Materials Today, (2021)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E0EF39-BD07-436B-8B86-8E28BA11EC86}"/>
              </a:ext>
            </a:extLst>
          </p:cNvPr>
          <p:cNvSpPr txBox="1"/>
          <p:nvPr/>
        </p:nvSpPr>
        <p:spPr>
          <a:xfrm>
            <a:off x="0" y="580794"/>
            <a:ext cx="7002395" cy="7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凹槽的深度</a:t>
            </a:r>
            <a:endParaRPr lang="en-US" altLang="zh-CN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凹槽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越浅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0.3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），侧壁横向生长越少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9895C6-19E2-40ED-9BBA-07A3DB92D5F0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再生长不均匀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0BD0B37-4E1B-47BF-A3F2-605569390591}"/>
              </a:ext>
            </a:extLst>
          </p:cNvPr>
          <p:cNvSpPr txBox="1"/>
          <p:nvPr/>
        </p:nvSpPr>
        <p:spPr>
          <a:xfrm>
            <a:off x="2034060" y="2805754"/>
            <a:ext cx="1680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solidFill>
                  <a:srgbClr val="1C3158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outline</a:t>
            </a:r>
            <a:endParaRPr lang="zh-CN" altLang="en-US" sz="2700" b="1">
              <a:solidFill>
                <a:srgbClr val="1C3158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5443E3-3DD5-4F6E-89D5-A1A313332060}"/>
              </a:ext>
            </a:extLst>
          </p:cNvPr>
          <p:cNvSpPr/>
          <p:nvPr/>
        </p:nvSpPr>
        <p:spPr>
          <a:xfrm rot="5400000">
            <a:off x="-2754644" y="2754645"/>
            <a:ext cx="6858000" cy="13487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1C315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53583E0-E6E8-4DF7-AF7B-CA368DB841BB}"/>
              </a:ext>
            </a:extLst>
          </p:cNvPr>
          <p:cNvGrpSpPr/>
          <p:nvPr/>
        </p:nvGrpSpPr>
        <p:grpSpPr>
          <a:xfrm>
            <a:off x="4211821" y="2295373"/>
            <a:ext cx="457176" cy="415498"/>
            <a:chOff x="5992357" y="1548018"/>
            <a:chExt cx="609569" cy="55399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B65F3DC-2E40-41B8-877C-67AAD4D62749}"/>
                </a:ext>
              </a:extLst>
            </p:cNvPr>
            <p:cNvSpPr/>
            <p:nvPr/>
          </p:nvSpPr>
          <p:spPr>
            <a:xfrm>
              <a:off x="6005281" y="1548018"/>
              <a:ext cx="546100" cy="5461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 dirty="0">
                <a:latin typeface="Source Han Sans"/>
                <a:ea typeface="黑体" panose="02010609060101010101" pitchFamily="49" charset="-122"/>
                <a:cs typeface="+mn-ea"/>
                <a:sym typeface="Source Han San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F4BC223-0790-417F-AF61-798FDEAB3652}"/>
                </a:ext>
              </a:extLst>
            </p:cNvPr>
            <p:cNvSpPr txBox="1"/>
            <p:nvPr/>
          </p:nvSpPr>
          <p:spPr>
            <a:xfrm>
              <a:off x="5992357" y="1548018"/>
              <a:ext cx="609569" cy="553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Source Han Sans"/>
                  <a:ea typeface="黑体" panose="02010609060101010101" pitchFamily="49" charset="-122"/>
                  <a:cs typeface="+mn-ea"/>
                  <a:sym typeface="Source Han Sans"/>
                </a:rPr>
                <a:t>01</a:t>
              </a:r>
              <a:endParaRPr lang="zh-CN" altLang="en-US" sz="2100" dirty="0">
                <a:solidFill>
                  <a:schemeClr val="bg1"/>
                </a:solidFill>
                <a:latin typeface="Source Han Sans"/>
                <a:ea typeface="黑体" panose="02010609060101010101" pitchFamily="49" charset="-122"/>
                <a:cs typeface="+mn-ea"/>
                <a:sym typeface="Source Han San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97F6F03-DD92-4DF8-BFAC-31754C5FC1A0}"/>
              </a:ext>
            </a:extLst>
          </p:cNvPr>
          <p:cNvGrpSpPr/>
          <p:nvPr/>
        </p:nvGrpSpPr>
        <p:grpSpPr>
          <a:xfrm>
            <a:off x="4211821" y="2878115"/>
            <a:ext cx="457176" cy="417959"/>
            <a:chOff x="6242451" y="2623523"/>
            <a:chExt cx="609566" cy="55728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452AD72-0653-4962-A369-C1456C15CBAE}"/>
                </a:ext>
              </a:extLst>
            </p:cNvPr>
            <p:cNvSpPr/>
            <p:nvPr/>
          </p:nvSpPr>
          <p:spPr>
            <a:xfrm>
              <a:off x="6255766" y="2634703"/>
              <a:ext cx="546100" cy="5461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Source Han Sans"/>
                <a:ea typeface="黑体" panose="02010609060101010101" pitchFamily="49" charset="-122"/>
                <a:cs typeface="+mn-ea"/>
                <a:sym typeface="Source Han San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D28C986-7AEE-4511-A7D7-544214CE750A}"/>
                </a:ext>
              </a:extLst>
            </p:cNvPr>
            <p:cNvSpPr txBox="1"/>
            <p:nvPr/>
          </p:nvSpPr>
          <p:spPr>
            <a:xfrm>
              <a:off x="6242451" y="2623523"/>
              <a:ext cx="609566" cy="554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Source Han Sans"/>
                  <a:ea typeface="黑体" panose="02010609060101010101" pitchFamily="49" charset="-122"/>
                  <a:cs typeface="+mn-ea"/>
                  <a:sym typeface="Source Han Sans"/>
                </a:rPr>
                <a:t>02</a:t>
              </a:r>
              <a:endParaRPr lang="zh-CN" altLang="en-US" sz="2100" dirty="0">
                <a:solidFill>
                  <a:schemeClr val="bg1"/>
                </a:solidFill>
                <a:latin typeface="Source Han Sans"/>
                <a:ea typeface="黑体" panose="02010609060101010101" pitchFamily="49" charset="-122"/>
                <a:cs typeface="+mn-ea"/>
                <a:sym typeface="Source Han Sans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87873B9-E26A-4953-9A09-EC5107BD5559}"/>
              </a:ext>
            </a:extLst>
          </p:cNvPr>
          <p:cNvGrpSpPr/>
          <p:nvPr/>
        </p:nvGrpSpPr>
        <p:grpSpPr>
          <a:xfrm>
            <a:off x="4211821" y="3476760"/>
            <a:ext cx="457176" cy="424070"/>
            <a:chOff x="6242842" y="3677196"/>
            <a:chExt cx="609569" cy="565427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4755A3C-7937-45FA-BD99-53908A47DE1A}"/>
                </a:ext>
              </a:extLst>
            </p:cNvPr>
            <p:cNvSpPr/>
            <p:nvPr/>
          </p:nvSpPr>
          <p:spPr>
            <a:xfrm>
              <a:off x="6255766" y="3677196"/>
              <a:ext cx="546100" cy="5461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Source Han Sans"/>
                <a:ea typeface="黑体" panose="02010609060101010101" pitchFamily="49" charset="-122"/>
                <a:cs typeface="+mn-ea"/>
                <a:sym typeface="Source Han San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23B9E89-A3D0-4A1F-A08E-C048BCB52B30}"/>
                </a:ext>
              </a:extLst>
            </p:cNvPr>
            <p:cNvSpPr txBox="1"/>
            <p:nvPr/>
          </p:nvSpPr>
          <p:spPr>
            <a:xfrm>
              <a:off x="6242842" y="3688628"/>
              <a:ext cx="609569" cy="553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Source Han Sans"/>
                  <a:ea typeface="黑体" panose="02010609060101010101" pitchFamily="49" charset="-122"/>
                  <a:cs typeface="+mn-ea"/>
                  <a:sym typeface="Source Han Sans"/>
                </a:rPr>
                <a:t>03</a:t>
              </a:r>
              <a:endParaRPr lang="zh-CN" altLang="en-US" sz="2100" dirty="0">
                <a:solidFill>
                  <a:schemeClr val="bg1"/>
                </a:solidFill>
                <a:latin typeface="Source Han Sans"/>
                <a:ea typeface="黑体" panose="02010609060101010101" pitchFamily="49" charset="-122"/>
                <a:cs typeface="+mn-ea"/>
                <a:sym typeface="Source Han Sans"/>
              </a:endParaRPr>
            </a:p>
          </p:txBody>
        </p:sp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B8023B0-6091-40C1-9431-89D772861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376907"/>
              </p:ext>
            </p:extLst>
          </p:nvPr>
        </p:nvGraphicFramePr>
        <p:xfrm>
          <a:off x="4915556" y="2007903"/>
          <a:ext cx="3807025" cy="2885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25CB03-27AA-48E5-B876-DBFC40129973}"/>
              </a:ext>
            </a:extLst>
          </p:cNvPr>
          <p:cNvGrpSpPr/>
          <p:nvPr/>
        </p:nvGrpSpPr>
        <p:grpSpPr>
          <a:xfrm>
            <a:off x="4211821" y="4121894"/>
            <a:ext cx="457176" cy="424070"/>
            <a:chOff x="6242842" y="3677196"/>
            <a:chExt cx="609569" cy="56542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556EFC7-E1DB-4469-A799-9096D7755F66}"/>
                </a:ext>
              </a:extLst>
            </p:cNvPr>
            <p:cNvSpPr/>
            <p:nvPr/>
          </p:nvSpPr>
          <p:spPr>
            <a:xfrm>
              <a:off x="6255766" y="3677196"/>
              <a:ext cx="546100" cy="5461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Source Han Sans"/>
                <a:ea typeface="黑体" panose="02010609060101010101" pitchFamily="49" charset="-122"/>
                <a:cs typeface="+mn-ea"/>
                <a:sym typeface="Source Han San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2AC46B-F6D6-4C32-AADB-19C8844CE4F2}"/>
                </a:ext>
              </a:extLst>
            </p:cNvPr>
            <p:cNvSpPr txBox="1"/>
            <p:nvPr/>
          </p:nvSpPr>
          <p:spPr>
            <a:xfrm>
              <a:off x="6242842" y="3688628"/>
              <a:ext cx="609569" cy="553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Source Han Sans"/>
                  <a:ea typeface="黑体" panose="02010609060101010101" pitchFamily="49" charset="-122"/>
                  <a:cs typeface="+mn-ea"/>
                  <a:sym typeface="Source Han Sans"/>
                </a:rPr>
                <a:t>04</a:t>
              </a:r>
              <a:endParaRPr lang="zh-CN" altLang="en-US" sz="2100" dirty="0">
                <a:solidFill>
                  <a:schemeClr val="bg1"/>
                </a:solidFill>
                <a:latin typeface="Source Han Sans"/>
                <a:ea typeface="黑体" panose="02010609060101010101" pitchFamily="49" charset="-122"/>
                <a:cs typeface="+mn-ea"/>
                <a:sym typeface="Source Han Sans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4C2AEC-6E6C-4C57-AA3F-936028C9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6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0BD0B37-4E1B-47BF-A3F2-605569390591}"/>
              </a:ext>
            </a:extLst>
          </p:cNvPr>
          <p:cNvSpPr txBox="1"/>
          <p:nvPr/>
        </p:nvSpPr>
        <p:spPr>
          <a:xfrm>
            <a:off x="2286000" y="2997426"/>
            <a:ext cx="4572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700" b="1" dirty="0">
                <a:solidFill>
                  <a:srgbClr val="1C315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5443E3-3DD5-4F6E-89D5-A1A313332060}"/>
              </a:ext>
            </a:extLst>
          </p:cNvPr>
          <p:cNvSpPr/>
          <p:nvPr/>
        </p:nvSpPr>
        <p:spPr>
          <a:xfrm>
            <a:off x="2" y="1"/>
            <a:ext cx="9154715" cy="17573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144F4D-E4CF-47CD-8541-B6F206977218}"/>
              </a:ext>
            </a:extLst>
          </p:cNvPr>
          <p:cNvSpPr/>
          <p:nvPr/>
        </p:nvSpPr>
        <p:spPr>
          <a:xfrm>
            <a:off x="3" y="6451907"/>
            <a:ext cx="9154715" cy="4060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六边形 1">
            <a:extLst>
              <a:ext uri="{FF2B5EF4-FFF2-40B4-BE49-F238E27FC236}">
                <a16:creationId xmlns:a16="http://schemas.microsoft.com/office/drawing/2014/main" id="{56621CBF-105D-4CEA-BB13-30C050EC1673}"/>
              </a:ext>
            </a:extLst>
          </p:cNvPr>
          <p:cNvSpPr/>
          <p:nvPr/>
        </p:nvSpPr>
        <p:spPr>
          <a:xfrm>
            <a:off x="3914154" y="1240060"/>
            <a:ext cx="1315692" cy="1034614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C3158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.04</a:t>
            </a:r>
            <a:endParaRPr lang="zh-CN" altLang="en-US" sz="1600" b="1" dirty="0">
              <a:solidFill>
                <a:srgbClr val="1C3158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B69480-3BE4-46FE-86F4-3557A6B1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65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3CD40-0BC7-4D79-A308-19BB4F2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20</a:t>
            </a:fld>
            <a:endParaRPr lang="zh-HK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5AA636-E9BA-4E37-BB6C-D3D24174B93F}"/>
              </a:ext>
            </a:extLst>
          </p:cNvPr>
          <p:cNvSpPr txBox="1"/>
          <p:nvPr/>
        </p:nvSpPr>
        <p:spPr>
          <a:xfrm>
            <a:off x="0" y="744279"/>
            <a:ext cx="9069233" cy="381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垂直结构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功率器件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优点：可靠性、散热性能更好，可实现高功率密度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重要组成部分：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横向排列的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p-n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选区掺杂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B581A9-F00A-444F-A347-0DD7ED1927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7950" y="752232"/>
            <a:ext cx="2603832" cy="15377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722171-5389-4632-A4D1-A9CA5081FD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14" t="-1978" r="22466" b="-579"/>
          <a:stretch/>
        </p:blipFill>
        <p:spPr>
          <a:xfrm>
            <a:off x="209439" y="5540481"/>
            <a:ext cx="1844905" cy="984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C9DAF9-6B01-4433-BA18-1AFDE8AEAA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8177" y="5576899"/>
            <a:ext cx="2806695" cy="9798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E64AE04-B6FD-4EE1-AC5D-E254569F5DF7}"/>
              </a:ext>
            </a:extLst>
          </p:cNvPr>
          <p:cNvSpPr txBox="1"/>
          <p:nvPr/>
        </p:nvSpPr>
        <p:spPr>
          <a:xfrm>
            <a:off x="-208853" y="2439456"/>
            <a:ext cx="4627658" cy="3052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离子注入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存在的问题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：离子轰击造成材料损伤，热退火修复损伤（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高温分解）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多周期快速热退火（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MRTA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）：实现了</a:t>
            </a:r>
            <a:r>
              <a:rPr lang="zh-CN" altLang="en-US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高温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下对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GaN</a:t>
            </a:r>
            <a:r>
              <a:rPr lang="zh-CN" altLang="en-US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长时间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退火 ，同时保持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完整性</a:t>
            </a:r>
            <a:endParaRPr lang="en-US" altLang="zh-CN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对称的多周期快速热退火（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SMRTA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91632-70BB-4640-ACDD-090ACEE19C56}"/>
              </a:ext>
            </a:extLst>
          </p:cNvPr>
          <p:cNvSpPr txBox="1"/>
          <p:nvPr/>
        </p:nvSpPr>
        <p:spPr>
          <a:xfrm>
            <a:off x="3893375" y="2439456"/>
            <a:ext cx="5376759" cy="4036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选区刻蚀和再生长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刻蚀损伤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降低刻蚀功率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溶液处理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电化学（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PEC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）湿法刻蚀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原位刻蚀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界面杂质富集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插入层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再生长不均匀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不同晶面生长速度、受主浓度不同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优化凹槽的宽度、深度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99C683-FCF1-4DBB-BF86-156EE97A8923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总结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95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0BD0B37-4E1B-47BF-A3F2-605569390591}"/>
              </a:ext>
            </a:extLst>
          </p:cNvPr>
          <p:cNvSpPr txBox="1"/>
          <p:nvPr/>
        </p:nvSpPr>
        <p:spPr>
          <a:xfrm>
            <a:off x="2286000" y="26340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C3158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 you!</a:t>
            </a:r>
            <a:endParaRPr lang="zh-CN" altLang="en-US" sz="3600" b="1" dirty="0">
              <a:solidFill>
                <a:srgbClr val="1C3158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5443E3-3DD5-4F6E-89D5-A1A313332060}"/>
              </a:ext>
            </a:extLst>
          </p:cNvPr>
          <p:cNvSpPr/>
          <p:nvPr/>
        </p:nvSpPr>
        <p:spPr>
          <a:xfrm>
            <a:off x="2" y="1"/>
            <a:ext cx="9154715" cy="17573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144F4D-E4CF-47CD-8541-B6F206977218}"/>
              </a:ext>
            </a:extLst>
          </p:cNvPr>
          <p:cNvSpPr/>
          <p:nvPr/>
        </p:nvSpPr>
        <p:spPr>
          <a:xfrm>
            <a:off x="3" y="6451907"/>
            <a:ext cx="9154715" cy="4060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B69480-3BE4-46FE-86F4-3557A6B1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9D2B4E-0E92-4035-AD6F-7DF935981C31}"/>
              </a:ext>
            </a:extLst>
          </p:cNvPr>
          <p:cNvSpPr txBox="1"/>
          <p:nvPr/>
        </p:nvSpPr>
        <p:spPr>
          <a:xfrm>
            <a:off x="6064261" y="4909954"/>
            <a:ext cx="309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ource Han Sans"/>
                <a:ea typeface="黑体" panose="02010609060101010101" pitchFamily="49" charset="-122"/>
                <a:cs typeface="+mn-ea"/>
                <a:sym typeface="Source Han Sans"/>
              </a:rPr>
              <a:t>报 告 人：付星宇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B8DA36-3B52-431D-B9F9-A23D7AE69047}"/>
              </a:ext>
            </a:extLst>
          </p:cNvPr>
          <p:cNvSpPr txBox="1"/>
          <p:nvPr/>
        </p:nvSpPr>
        <p:spPr>
          <a:xfrm>
            <a:off x="6281906" y="5299567"/>
            <a:ext cx="265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ource Han Sans"/>
                <a:ea typeface="黑体" panose="02010609060101010101" pitchFamily="49" charset="-122"/>
                <a:cs typeface="+mn-ea"/>
                <a:sym typeface="Source Han Sans"/>
              </a:rPr>
              <a:t>日期：</a:t>
            </a:r>
            <a:r>
              <a:rPr lang="en-US" altLang="zh-CN" dirty="0">
                <a:latin typeface="Source Han Sans"/>
                <a:ea typeface="黑体" panose="02010609060101010101" pitchFamily="49" charset="-122"/>
                <a:cs typeface="+mn-ea"/>
                <a:sym typeface="Source Han Sans"/>
              </a:rPr>
              <a:t>2021/12/16</a:t>
            </a:r>
            <a:endParaRPr lang="zh-CN" altLang="en-US" dirty="0">
              <a:latin typeface="Source Han Sans"/>
              <a:ea typeface="黑体" panose="02010609060101010101" pitchFamily="49" charset="-122"/>
              <a:cs typeface="+mn-ea"/>
              <a:sym typeface="Source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58331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0BD0B37-4E1B-47BF-A3F2-605569390591}"/>
              </a:ext>
            </a:extLst>
          </p:cNvPr>
          <p:cNvSpPr txBox="1"/>
          <p:nvPr/>
        </p:nvSpPr>
        <p:spPr>
          <a:xfrm>
            <a:off x="2286000" y="2634016"/>
            <a:ext cx="4572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700" b="1" dirty="0" err="1">
                <a:solidFill>
                  <a:srgbClr val="1C315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GaN</a:t>
            </a:r>
            <a:r>
              <a:rPr lang="zh-CN" altLang="en-US" sz="2700" b="1" dirty="0">
                <a:solidFill>
                  <a:srgbClr val="1C315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垂直结构功率器件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5443E3-3DD5-4F6E-89D5-A1A313332060}"/>
              </a:ext>
            </a:extLst>
          </p:cNvPr>
          <p:cNvSpPr/>
          <p:nvPr/>
        </p:nvSpPr>
        <p:spPr>
          <a:xfrm>
            <a:off x="2" y="1"/>
            <a:ext cx="9154715" cy="17573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144F4D-E4CF-47CD-8541-B6F206977218}"/>
              </a:ext>
            </a:extLst>
          </p:cNvPr>
          <p:cNvSpPr/>
          <p:nvPr/>
        </p:nvSpPr>
        <p:spPr>
          <a:xfrm>
            <a:off x="3" y="6451907"/>
            <a:ext cx="9154715" cy="4060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六边形 1">
            <a:extLst>
              <a:ext uri="{FF2B5EF4-FFF2-40B4-BE49-F238E27FC236}">
                <a16:creationId xmlns:a16="http://schemas.microsoft.com/office/drawing/2014/main" id="{56621CBF-105D-4CEA-BB13-30C050EC1673}"/>
              </a:ext>
            </a:extLst>
          </p:cNvPr>
          <p:cNvSpPr/>
          <p:nvPr/>
        </p:nvSpPr>
        <p:spPr>
          <a:xfrm>
            <a:off x="3914154" y="1240060"/>
            <a:ext cx="1315692" cy="1034614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C3158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.01</a:t>
            </a:r>
            <a:endParaRPr lang="zh-CN" altLang="en-US" sz="1600" b="1" dirty="0">
              <a:solidFill>
                <a:srgbClr val="1C3158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60E213-0698-4FC8-A2F2-CE864CCF60F4}"/>
              </a:ext>
            </a:extLst>
          </p:cNvPr>
          <p:cNvSpPr txBox="1"/>
          <p:nvPr/>
        </p:nvSpPr>
        <p:spPr>
          <a:xfrm>
            <a:off x="941009" y="3429004"/>
            <a:ext cx="3436145" cy="160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zh-CN" b="1" kern="0" dirty="0" err="1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rPr>
              <a:t>GaN</a:t>
            </a:r>
            <a:r>
              <a:rPr lang="zh-CN" altLang="en-US" b="1" kern="0" dirty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rPr>
              <a:t>材料的物理性质</a:t>
            </a:r>
            <a:endParaRPr lang="en-US" altLang="zh-CN" b="1" kern="0" dirty="0">
              <a:solidFill>
                <a:srgbClr val="1C3158"/>
              </a:solidFill>
              <a:latin typeface="Source Han Sans"/>
              <a:ea typeface="黑体" panose="02010609060101010101" pitchFamily="49" charset="-122"/>
              <a:cs typeface="+mn-ea"/>
            </a:endParaRPr>
          </a:p>
          <a:p>
            <a:pPr marL="257168" indent="-257168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zh-CN" altLang="en-US" b="1" kern="0" dirty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rPr>
              <a:t>先进的</a:t>
            </a:r>
            <a:r>
              <a:rPr lang="en-US" altLang="zh-CN" b="1" kern="0" dirty="0" err="1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rPr>
              <a:t>GaN</a:t>
            </a:r>
            <a:r>
              <a:rPr lang="zh-CN" altLang="en-US" b="1" kern="0" dirty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rPr>
              <a:t>垂直结构功率器件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9BB520-BB66-42D7-86E7-9743049F04C8}"/>
              </a:ext>
            </a:extLst>
          </p:cNvPr>
          <p:cNvSpPr txBox="1"/>
          <p:nvPr/>
        </p:nvSpPr>
        <p:spPr>
          <a:xfrm>
            <a:off x="4464774" y="3429004"/>
            <a:ext cx="4496351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300000"/>
              </a:lnSpc>
              <a:buFont typeface="Wingdings" panose="05000000000000000000" pitchFamily="2" charset="2"/>
              <a:buChar char="ü"/>
              <a:defRPr sz="2000" b="1" kern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en-US" altLang="zh-CN" sz="1800" dirty="0" err="1"/>
              <a:t>GaN</a:t>
            </a:r>
            <a:r>
              <a:rPr lang="zh-CN" altLang="en-US" sz="1800" dirty="0"/>
              <a:t>基功率器件：横向结构</a:t>
            </a:r>
            <a:r>
              <a:rPr lang="en-US" altLang="zh-CN" sz="1800" dirty="0"/>
              <a:t>VS</a:t>
            </a:r>
            <a:r>
              <a:rPr lang="zh-CN" altLang="en-US" sz="1800" dirty="0"/>
              <a:t>垂直结构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26C9C2-A2C2-413A-BC33-33207196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53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C4C3B7-4447-49D1-8E20-7C99E9B127F0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GaN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材料的物理性质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7AF9CAD-DE52-4FAE-AC41-DF78985F82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030626"/>
              </p:ext>
            </p:extLst>
          </p:nvPr>
        </p:nvGraphicFramePr>
        <p:xfrm>
          <a:off x="237067" y="1316980"/>
          <a:ext cx="4622800" cy="3616561"/>
        </p:xfrm>
        <a:graphic>
          <a:graphicData uri="http://schemas.openxmlformats.org/drawingml/2006/table">
            <a:tbl>
              <a:tblPr/>
              <a:tblGrid>
                <a:gridCol w="132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5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367">
                <a:tc gridSpan="6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7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半导体材料物理性质参数表</a:t>
                      </a:r>
                      <a:endParaRPr lang="en-US" altLang="zh-CN" sz="17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4043" marR="84043" marT="42022" marB="42022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874">
                <a:tc grid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Semiconductor</a:t>
                      </a:r>
                    </a:p>
                  </a:txBody>
                  <a:tcPr marL="84043" marR="84043" marT="42022" marB="42022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Si</a:t>
                      </a:r>
                    </a:p>
                  </a:txBody>
                  <a:tcPr marL="84043" marR="84043" marT="42022" marB="42022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GaAs</a:t>
                      </a:r>
                    </a:p>
                  </a:txBody>
                  <a:tcPr marL="84043" marR="84043" marT="42022" marB="42022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4H-SiC</a:t>
                      </a:r>
                    </a:p>
                  </a:txBody>
                  <a:tcPr marL="84043" marR="84043" marT="42022" marB="42022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500" b="1" dirty="0">
                          <a:solidFill>
                            <a:schemeClr val="bg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GaN</a:t>
                      </a:r>
                    </a:p>
                  </a:txBody>
                  <a:tcPr marL="84043" marR="84043" marT="42022" marB="42022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Characteristics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unit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5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Bandgap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eV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1.1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1.43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3.26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3.41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699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Electron mobility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cm</a:t>
                      </a:r>
                      <a:r>
                        <a:rPr lang="en-US" altLang="zh-CN" sz="1100" b="1" baseline="30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2</a:t>
                      </a: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/V·s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1400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8500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700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＞</a:t>
                      </a:r>
                      <a:r>
                        <a:rPr lang="en-US" altLang="zh-CN" sz="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1400 (Bulk)</a:t>
                      </a:r>
                    </a:p>
                    <a:p>
                      <a:pPr lvl="0" algn="ctr" eaLnBrk="1" hangingPunct="1">
                        <a:buNone/>
                      </a:pPr>
                      <a:endParaRPr lang="en-US" altLang="zh-CN" sz="800" b="1" dirty="0">
                        <a:solidFill>
                          <a:srgbClr val="FF0000"/>
                        </a:solidFill>
                        <a:effectLst>
                          <a:outerShdw blurRad="38100" dist="38100" dir="2700000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-윤고딕140" pitchFamily="18" charset="-127"/>
                      </a:endParaRPr>
                    </a:p>
                    <a:p>
                      <a:pPr lvl="0" algn="ctr" eaLnBrk="1" hangingPunct="1">
                        <a:buNone/>
                      </a:pPr>
                      <a:r>
                        <a:rPr lang="zh-CN" altLang="en-US" sz="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＞</a:t>
                      </a:r>
                      <a:r>
                        <a:rPr lang="en-US" altLang="zh-CN" sz="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2300(2DEG)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5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Melting point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℃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1420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1238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2100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2500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59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Intrinsic temp.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℃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400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650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&gt;1000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&gt;1000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00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Thermal conductivity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W/</a:t>
                      </a:r>
                      <a:r>
                        <a:rPr lang="en-US" altLang="zh-CN" sz="11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cm·K</a:t>
                      </a:r>
                      <a:endParaRPr lang="en-US" altLang="zh-CN" sz="11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-윤고딕140" pitchFamily="18" charset="-127"/>
                      </a:endParaRP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1.5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0.46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4.9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2.0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59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Breakdown field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MV/cm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0.3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0.5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2.5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3.3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00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Sat. electr. drift vel.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cm/s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9×10</a:t>
                      </a:r>
                      <a:r>
                        <a:rPr lang="en-US" altLang="zh-CN" sz="1100" b="1" baseline="30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6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2×10</a:t>
                      </a:r>
                      <a:r>
                        <a:rPr lang="en-US" altLang="zh-CN" sz="1100" b="1" baseline="30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7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2×10</a:t>
                      </a:r>
                      <a:r>
                        <a:rPr lang="en-US" altLang="zh-CN" sz="1100" b="1" baseline="30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-윤고딕140" pitchFamily="18" charset="-127"/>
                        </a:rPr>
                        <a:t>7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3×10</a:t>
                      </a:r>
                      <a:r>
                        <a:rPr lang="en-US" altLang="zh-CN" sz="1100" b="1" baseline="30000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7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874">
                <a:tc grid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 </a:t>
                      </a:r>
                      <a:r>
                        <a:rPr lang="en-US" altLang="zh-CN" sz="11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Baliga’s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 figure of merit</a:t>
                      </a:r>
                    </a:p>
                  </a:txBody>
                  <a:tcPr marL="84043" marR="84043" marT="42022" marB="42022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1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16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600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-윤고딕140" pitchFamily="18" charset="-127"/>
                        </a:rPr>
                        <a:t>1450</a:t>
                      </a:r>
                    </a:p>
                  </a:txBody>
                  <a:tcPr marL="55838" marR="55838" marT="27913" marB="27913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3CD40-0BC7-4D79-A308-19BB4F2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3</a:t>
            </a:fld>
            <a:endParaRPr lang="zh-HK" altLang="en-US"/>
          </a:p>
        </p:txBody>
      </p:sp>
      <p:pic>
        <p:nvPicPr>
          <p:cNvPr id="1026" name="Picture 2" descr="Fig. 1.">
            <a:extLst>
              <a:ext uri="{FF2B5EF4-FFF2-40B4-BE49-F238E27FC236}">
                <a16:creationId xmlns:a16="http://schemas.microsoft.com/office/drawing/2014/main" id="{3476E23A-E3E5-4700-9D1D-A011D55D9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925483" y="1300286"/>
            <a:ext cx="390525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DB0018E-DAE3-4E3F-B1E5-6700B2A0E2CB}"/>
              </a:ext>
            </a:extLst>
          </p:cNvPr>
          <p:cNvSpPr txBox="1"/>
          <p:nvPr/>
        </p:nvSpPr>
        <p:spPr>
          <a:xfrm>
            <a:off x="5581318" y="6217851"/>
            <a:ext cx="4094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H. Fu et al., </a:t>
            </a:r>
            <a:r>
              <a:rPr lang="fr-FR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IEEE Electron Device Lett.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 68(2021)3212.</a:t>
            </a:r>
            <a:endParaRPr lang="zh-CN" altLang="en-US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39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C4C3B7-4447-49D1-8E20-7C99E9B127F0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GaN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基功率器件：横向结构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VS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垂直结构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9B170F-42A8-4BC5-B243-6620A86BD9CC}"/>
              </a:ext>
            </a:extLst>
          </p:cNvPr>
          <p:cNvSpPr txBox="1"/>
          <p:nvPr/>
        </p:nvSpPr>
        <p:spPr>
          <a:xfrm>
            <a:off x="137684" y="757183"/>
            <a:ext cx="351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横向结构器件</a:t>
            </a:r>
            <a:r>
              <a:rPr lang="en-US" altLang="zh-CN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当前主流</a:t>
            </a:r>
            <a:r>
              <a:rPr lang="en-US" altLang="zh-CN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400" b="1" u="sng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1B8794-7AD7-4CEC-BB18-6CE95E66246E}"/>
              </a:ext>
            </a:extLst>
          </p:cNvPr>
          <p:cNvSpPr txBox="1"/>
          <p:nvPr/>
        </p:nvSpPr>
        <p:spPr>
          <a:xfrm>
            <a:off x="2728703" y="1501104"/>
            <a:ext cx="3855054" cy="17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表面尖峰电场使器件过早退化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更高功率→更大尺寸的芯片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雪崩击穿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可靠性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较差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难以实现大功率应用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187E19-29DC-481B-A339-E8D3B217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4" y="1335297"/>
            <a:ext cx="2439619" cy="2093703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5136699-0D80-439D-9762-B2F3A07C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4</a:t>
            </a:fld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7E837B3-D27D-4EE1-9944-D0E608C14A97}"/>
              </a:ext>
            </a:extLst>
          </p:cNvPr>
          <p:cNvSpPr txBox="1"/>
          <p:nvPr/>
        </p:nvSpPr>
        <p:spPr>
          <a:xfrm>
            <a:off x="2888492" y="4458349"/>
            <a:ext cx="3600226" cy="1760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尖峰电场移至体内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更高功率→</a:t>
            </a:r>
            <a:r>
              <a:rPr lang="zh-CN" altLang="zh-CN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增加垂直厚度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散热性能、电流扩展性更好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可靠性更好，功率密度更高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99DBA6-FFDB-4CE5-8398-309398E5FD2B}"/>
              </a:ext>
            </a:extLst>
          </p:cNvPr>
          <p:cNvSpPr txBox="1"/>
          <p:nvPr/>
        </p:nvSpPr>
        <p:spPr>
          <a:xfrm>
            <a:off x="137684" y="3765714"/>
            <a:ext cx="301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垂直结构器件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9D0EEF0-60A7-4BC3-AACC-F8767F10F618}"/>
              </a:ext>
            </a:extLst>
          </p:cNvPr>
          <p:cNvGrpSpPr/>
          <p:nvPr/>
        </p:nvGrpSpPr>
        <p:grpSpPr>
          <a:xfrm>
            <a:off x="6562614" y="4790728"/>
            <a:ext cx="2318200" cy="1422954"/>
            <a:chOff x="5234128" y="3507701"/>
            <a:chExt cx="3179917" cy="1765866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719EFE6-9472-4F11-BF57-521D2810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348" y="3507701"/>
              <a:ext cx="3143697" cy="1765866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FEEA6A2-45DB-4A20-89A4-10191C3E047D}"/>
                </a:ext>
              </a:extLst>
            </p:cNvPr>
            <p:cNvSpPr txBox="1"/>
            <p:nvPr/>
          </p:nvSpPr>
          <p:spPr>
            <a:xfrm>
              <a:off x="5234128" y="3507701"/>
              <a:ext cx="2558124" cy="559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新能源汽车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8AF004D-9687-4265-BC8B-11D7EED9FCDB}"/>
              </a:ext>
            </a:extLst>
          </p:cNvPr>
          <p:cNvGrpSpPr/>
          <p:nvPr/>
        </p:nvGrpSpPr>
        <p:grpSpPr>
          <a:xfrm>
            <a:off x="6557001" y="1872288"/>
            <a:ext cx="2329427" cy="1384498"/>
            <a:chOff x="5234128" y="1609184"/>
            <a:chExt cx="3143697" cy="1768330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3CF21E9F-D844-48E5-ADA2-4D61CC24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128" y="1609184"/>
              <a:ext cx="3143697" cy="176833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F22CB8D-76F4-4493-93A6-AF5E2AFECD6A}"/>
                </a:ext>
              </a:extLst>
            </p:cNvPr>
            <p:cNvSpPr txBox="1"/>
            <p:nvPr/>
          </p:nvSpPr>
          <p:spPr>
            <a:xfrm>
              <a:off x="5249279" y="1661988"/>
              <a:ext cx="2162914" cy="560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手机快充</a:t>
              </a: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7A9A21D6-5D75-485B-90B6-F13E21D18C1B}"/>
              </a:ext>
            </a:extLst>
          </p:cNvPr>
          <p:cNvSpPr txBox="1"/>
          <p:nvPr/>
        </p:nvSpPr>
        <p:spPr>
          <a:xfrm>
            <a:off x="6345825" y="1507679"/>
            <a:ext cx="275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较低可靠性要求应用场景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F8E30A2-EA57-43A2-80EA-F61EB4E0A9D8}"/>
              </a:ext>
            </a:extLst>
          </p:cNvPr>
          <p:cNvSpPr txBox="1"/>
          <p:nvPr/>
        </p:nvSpPr>
        <p:spPr>
          <a:xfrm>
            <a:off x="6384137" y="4452174"/>
            <a:ext cx="2675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高可靠性要求应用场景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8009DB-431F-4402-861D-70001B0FD3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014" y="4472491"/>
            <a:ext cx="2603832" cy="153773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E1BD0A38-E08C-457C-A525-091F0B57D9AC}"/>
              </a:ext>
            </a:extLst>
          </p:cNvPr>
          <p:cNvSpPr txBox="1"/>
          <p:nvPr/>
        </p:nvSpPr>
        <p:spPr>
          <a:xfrm>
            <a:off x="4656230" y="6449904"/>
            <a:ext cx="4627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Y. Zhang et al., J. Phys. D: Appl. Phys. 51(2018 ) 273001.</a:t>
            </a:r>
            <a:endParaRPr lang="zh-CN" altLang="en-US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9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C4C3B7-4447-49D1-8E20-7C99E9B127F0}"/>
              </a:ext>
            </a:extLst>
          </p:cNvPr>
          <p:cNvSpPr/>
          <p:nvPr/>
        </p:nvSpPr>
        <p:spPr>
          <a:xfrm>
            <a:off x="0" y="-1588"/>
            <a:ext cx="9144000" cy="5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先进的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GaN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垂直结构功率器件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3CD40-0BC7-4D79-A308-19BB4F2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5</a:t>
            </a:fld>
            <a:endParaRPr lang="zh-HK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D735AC-F50D-493A-8B7F-C44F6D4A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79" y="596355"/>
            <a:ext cx="3196167" cy="24893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BD8610D-AC54-4FB8-8519-42F711948CA1}"/>
              </a:ext>
            </a:extLst>
          </p:cNvPr>
          <p:cNvSpPr txBox="1"/>
          <p:nvPr/>
        </p:nvSpPr>
        <p:spPr>
          <a:xfrm>
            <a:off x="3756195" y="752305"/>
            <a:ext cx="54035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水平方向：电子在沟道内流动，受栅极调控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垂直方向：电子通过导电的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aperture layer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进入漂移层，阻断电压沿垂直方向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综合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2-DEG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沟道的高电导率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垂直结构更优越的电场分布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11E3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CBL</a:t>
            </a: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的选择？ </a:t>
            </a:r>
            <a:r>
              <a:rPr lang="en-US" altLang="zh-CN" dirty="0">
                <a:solidFill>
                  <a:srgbClr val="111E3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p-</a:t>
            </a:r>
            <a:r>
              <a:rPr lang="en-US" altLang="zh-CN" dirty="0" err="1">
                <a:solidFill>
                  <a:srgbClr val="111E3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solidFill>
                  <a:srgbClr val="111E3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p-n</a:t>
            </a:r>
            <a:r>
              <a:rPr lang="zh-CN" altLang="en-US" dirty="0">
                <a:solidFill>
                  <a:srgbClr val="111E35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结的反偏实现电流阻断和高击穿电压</a:t>
            </a:r>
            <a:endParaRPr lang="en-US" altLang="zh-CN" dirty="0">
              <a:solidFill>
                <a:srgbClr val="111E35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3BACE27-6434-43B0-B694-9DF3F10CD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004"/>
          <a:stretch/>
        </p:blipFill>
        <p:spPr>
          <a:xfrm>
            <a:off x="358771" y="3584615"/>
            <a:ext cx="2106134" cy="252108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805DF7E-4115-40AA-AECD-96D2B47BB812}"/>
              </a:ext>
            </a:extLst>
          </p:cNvPr>
          <p:cNvSpPr txBox="1"/>
          <p:nvPr/>
        </p:nvSpPr>
        <p:spPr>
          <a:xfrm>
            <a:off x="46475" y="6105695"/>
            <a:ext cx="263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junction field effect transistor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(VJFET)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F61D6E-4353-47EA-98A6-8BC00A71EE18}"/>
              </a:ext>
            </a:extLst>
          </p:cNvPr>
          <p:cNvSpPr txBox="1"/>
          <p:nvPr/>
        </p:nvSpPr>
        <p:spPr>
          <a:xfrm>
            <a:off x="2462426" y="6105695"/>
            <a:ext cx="2743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Junction barrier Schottky 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(JBS)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C17588E-9895-488E-80E9-0125D8DEE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06" r="-369"/>
          <a:stretch/>
        </p:blipFill>
        <p:spPr>
          <a:xfrm>
            <a:off x="2728542" y="3629516"/>
            <a:ext cx="2178658" cy="252108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EED8162-AD53-4364-85C6-BF5B1C489543}"/>
              </a:ext>
            </a:extLst>
          </p:cNvPr>
          <p:cNvSpPr txBox="1"/>
          <p:nvPr/>
        </p:nvSpPr>
        <p:spPr>
          <a:xfrm>
            <a:off x="5368618" y="3976832"/>
            <a:ext cx="28848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横向排列的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p-n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选区掺杂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离子注入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选区刻蚀和再生长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8F06F52-BD59-4511-8EC5-D8188A5CBFF8}"/>
              </a:ext>
            </a:extLst>
          </p:cNvPr>
          <p:cNvSpPr txBox="1"/>
          <p:nvPr/>
        </p:nvSpPr>
        <p:spPr>
          <a:xfrm>
            <a:off x="-61225" y="3071705"/>
            <a:ext cx="3756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Aperture Vertical Electron Transistor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(CAVET)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85DB5B2-5B1E-4B03-B78C-B7A42546E50E}"/>
              </a:ext>
            </a:extLst>
          </p:cNvPr>
          <p:cNvCxnSpPr/>
          <p:nvPr/>
        </p:nvCxnSpPr>
        <p:spPr>
          <a:xfrm>
            <a:off x="6783952" y="4398272"/>
            <a:ext cx="0" cy="401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AA12B7C-B616-4CCD-9F7A-A4AECE40298A}"/>
              </a:ext>
            </a:extLst>
          </p:cNvPr>
          <p:cNvSpPr txBox="1"/>
          <p:nvPr/>
        </p:nvSpPr>
        <p:spPr>
          <a:xfrm>
            <a:off x="4666521" y="6212419"/>
            <a:ext cx="4631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Srabanti Chowdhury et al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.,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Semicond. Sci. Technol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 28（2013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074014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</a:t>
            </a:r>
          </a:p>
          <a:p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H. Fu et al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.,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Materials Today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49 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(2021) 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296.</a:t>
            </a:r>
            <a:endParaRPr lang="zh-CN" altLang="en-US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7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0BD0B37-4E1B-47BF-A3F2-605569390591}"/>
              </a:ext>
            </a:extLst>
          </p:cNvPr>
          <p:cNvSpPr txBox="1"/>
          <p:nvPr/>
        </p:nvSpPr>
        <p:spPr>
          <a:xfrm>
            <a:off x="2286000" y="2634016"/>
            <a:ext cx="4572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700" b="1" dirty="0">
                <a:solidFill>
                  <a:srgbClr val="1C315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离子注入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5443E3-3DD5-4F6E-89D5-A1A313332060}"/>
              </a:ext>
            </a:extLst>
          </p:cNvPr>
          <p:cNvSpPr/>
          <p:nvPr/>
        </p:nvSpPr>
        <p:spPr>
          <a:xfrm>
            <a:off x="2" y="1"/>
            <a:ext cx="9154715" cy="17573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144F4D-E4CF-47CD-8541-B6F206977218}"/>
              </a:ext>
            </a:extLst>
          </p:cNvPr>
          <p:cNvSpPr/>
          <p:nvPr/>
        </p:nvSpPr>
        <p:spPr>
          <a:xfrm>
            <a:off x="3" y="6451907"/>
            <a:ext cx="9154715" cy="4060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六边形 1">
            <a:extLst>
              <a:ext uri="{FF2B5EF4-FFF2-40B4-BE49-F238E27FC236}">
                <a16:creationId xmlns:a16="http://schemas.microsoft.com/office/drawing/2014/main" id="{56621CBF-105D-4CEA-BB13-30C050EC1673}"/>
              </a:ext>
            </a:extLst>
          </p:cNvPr>
          <p:cNvSpPr/>
          <p:nvPr/>
        </p:nvSpPr>
        <p:spPr>
          <a:xfrm>
            <a:off x="3914154" y="1240060"/>
            <a:ext cx="1315692" cy="1034614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1C3158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.02</a:t>
            </a:r>
            <a:endParaRPr lang="zh-CN" altLang="en-US" sz="1600" b="1" dirty="0">
              <a:solidFill>
                <a:srgbClr val="1C3158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60E213-0698-4FC8-A2F2-CE864CCF60F4}"/>
              </a:ext>
            </a:extLst>
          </p:cNvPr>
          <p:cNvSpPr txBox="1"/>
          <p:nvPr/>
        </p:nvSpPr>
        <p:spPr>
          <a:xfrm>
            <a:off x="1548166" y="3429004"/>
            <a:ext cx="3436145" cy="160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zh-CN" altLang="en-US" b="1" kern="0" dirty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rPr>
              <a:t>工艺流程与关键问题</a:t>
            </a:r>
            <a:endParaRPr lang="en-US" altLang="zh-CN" b="1" kern="0" dirty="0">
              <a:solidFill>
                <a:srgbClr val="1C3158"/>
              </a:solidFill>
              <a:latin typeface="Source Han Sans"/>
              <a:ea typeface="黑体" panose="02010609060101010101" pitchFamily="49" charset="-122"/>
              <a:cs typeface="+mn-ea"/>
            </a:endParaRPr>
          </a:p>
          <a:p>
            <a:pPr marL="257168" indent="-257168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zh-CN" b="1" kern="0" dirty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rPr>
              <a:t>SMRTA</a:t>
            </a:r>
            <a:endParaRPr lang="zh-CN" altLang="en-US" b="1" kern="0" dirty="0">
              <a:solidFill>
                <a:srgbClr val="1C3158"/>
              </a:solidFill>
              <a:latin typeface="Source Han Sans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9BB520-BB66-42D7-86E7-9743049F04C8}"/>
              </a:ext>
            </a:extLst>
          </p:cNvPr>
          <p:cNvSpPr txBox="1"/>
          <p:nvPr/>
        </p:nvSpPr>
        <p:spPr>
          <a:xfrm>
            <a:off x="4830529" y="3429004"/>
            <a:ext cx="3804587" cy="77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300000"/>
              </a:lnSpc>
              <a:buFont typeface="Wingdings" panose="05000000000000000000" pitchFamily="2" charset="2"/>
              <a:buChar char="ü"/>
              <a:defRPr sz="2000" b="1" kern="0">
                <a:solidFill>
                  <a:srgbClr val="1C3158"/>
                </a:solidFill>
                <a:latin typeface="Source Han Sans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en-US" altLang="zh-CN" sz="1800" dirty="0"/>
              <a:t>MRTA</a:t>
            </a:r>
            <a:endParaRPr lang="zh-CN" altLang="en-US" sz="1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E51180-CD45-4C1F-A976-7F2A9C66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3B29-12C1-441A-8B56-4B3D20BFDE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13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C4C3B7-4447-49D1-8E20-7C99E9B127F0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离子注入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3CD40-0BC7-4D79-A308-19BB4F2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7</a:t>
            </a:fld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0B174A-2809-40D3-BAC9-BE274072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22" y="688404"/>
            <a:ext cx="5913935" cy="41637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9FE797-72F8-4E0C-AD2C-A2DB02AE6B1A}"/>
              </a:ext>
            </a:extLst>
          </p:cNvPr>
          <p:cNvSpPr txBox="1"/>
          <p:nvPr/>
        </p:nvSpPr>
        <p:spPr>
          <a:xfrm>
            <a:off x="351446" y="4786329"/>
            <a:ext cx="8792553" cy="172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两种选择：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Mg/Si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离子注入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离子轰击造成材料损伤→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高温（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1400–1500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℃）退火修复损伤，激活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高温下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不稳定，易分解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提高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氮气分压至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1.5GPa(15kbar)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，对设备要求高，耗时长，成本高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非平衡退火条件（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MRTA/SMRTA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EB9220-F540-4D43-BE11-FCA46D7E7F98}"/>
              </a:ext>
            </a:extLst>
          </p:cNvPr>
          <p:cNvSpPr txBox="1"/>
          <p:nvPr/>
        </p:nvSpPr>
        <p:spPr>
          <a:xfrm>
            <a:off x="4160781" y="6396335"/>
            <a:ext cx="4627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Y. Zhang et al., IEEE Electron Device Lett. 38(2017) 1097 - 1100.</a:t>
            </a:r>
            <a:endParaRPr lang="en-US" altLang="zh-CN" sz="1200" dirty="0">
              <a:latin typeface="Times New Roman" panose="02020603050405020304" pitchFamily="18" charset="0"/>
              <a:ea typeface="浪漫雅圆" panose="02010601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Srabanti Chowdhury et al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.,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Semicond. Sci. Technol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 2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8(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2013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074014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8E72F53-8C2C-40DD-B462-2C972A5DB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06" y="833436"/>
            <a:ext cx="2470277" cy="17336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6458EC-329C-44A1-B29A-91F904C85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0" y="2897362"/>
            <a:ext cx="2514729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3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C4C3B7-4447-49D1-8E20-7C99E9B127F0}"/>
              </a:ext>
            </a:extLst>
          </p:cNvPr>
          <p:cNvSpPr/>
          <p:nvPr/>
        </p:nvSpPr>
        <p:spPr>
          <a:xfrm>
            <a:off x="0" y="-1588"/>
            <a:ext cx="9144000" cy="557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Multicycle Rapid Thermal Annealing (MRTA)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3CD40-0BC7-4D79-A308-19BB4F2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45-7C8D-4932-8AF9-5379B446AA72}" type="slidenum">
              <a:rPr lang="zh-HK" altLang="en-US" smtClean="0"/>
              <a:pPr/>
              <a:t>8</a:t>
            </a:fld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99FE797-72F8-4E0C-AD2C-A2DB02AE6B1A}"/>
                  </a:ext>
                </a:extLst>
              </p:cNvPr>
              <p:cNvSpPr txBox="1"/>
              <p:nvPr/>
            </p:nvSpPr>
            <p:spPr>
              <a:xfrm>
                <a:off x="22903" y="542399"/>
                <a:ext cx="9334832" cy="5954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覆盖层（</a:t>
                </a: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MgO, </a:t>
                </a:r>
                <a:r>
                  <a:rPr lang="en-US" altLang="zh-CN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AlN</a:t>
                </a: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石墨和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b="1" dirty="0">
                                <a:latin typeface="Times New Roman" panose="020206030504050203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Si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b="1" i="0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1" i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𝐍</m:t>
                        </m:r>
                      </m:e>
                      <m:sub>
                        <m:r>
                          <a:rPr lang="en-US" altLang="zh-CN" b="1" i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防止</a:t>
                </a:r>
                <a:r>
                  <a:rPr lang="en-US" altLang="zh-CN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GaN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表面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原子升华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通过选择不同结构、材料、厚度的覆盖层，可以在更高温度下退火而不发生</a:t>
                </a:r>
                <a:r>
                  <a:rPr lang="en-US" altLang="zh-CN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GaN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的分解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气氛下对样品进行退火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1000</a:t>
                </a: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℃下退火</a:t>
                </a: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 h</a:t>
                </a:r>
              </a:p>
              <a:p>
                <a:pPr marL="1200150" lvl="2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部分修复离子注入引起的损伤，使</a:t>
                </a:r>
                <a:r>
                  <a:rPr lang="en-US" altLang="zh-CN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GaN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在后续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MRTA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过程中更稳定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多周期快速热退火</a:t>
                </a: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利用周期性的加热脉冲在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1300℃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以上对</a:t>
                </a:r>
                <a:r>
                  <a:rPr lang="en-US" altLang="zh-CN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GaN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进行退火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实现了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高温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下对</a:t>
                </a:r>
                <a:r>
                  <a:rPr lang="en-US" altLang="zh-CN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GaN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长时间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退火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，同时保持</a:t>
                </a:r>
                <a:r>
                  <a:rPr lang="en-US" altLang="zh-CN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GaN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完整性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99FE797-72F8-4E0C-AD2C-A2DB02AE6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3" y="542399"/>
                <a:ext cx="9334832" cy="5954194"/>
              </a:xfrm>
              <a:prstGeom prst="rect">
                <a:avLst/>
              </a:prstGeom>
              <a:blipFill>
                <a:blip r:embed="rId3"/>
                <a:stretch>
                  <a:fillRect l="-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EEB9220-F540-4D43-BE11-FCA46D7E7F98}"/>
              </a:ext>
            </a:extLst>
          </p:cNvPr>
          <p:cNvSpPr txBox="1"/>
          <p:nvPr/>
        </p:nvSpPr>
        <p:spPr>
          <a:xfrm>
            <a:off x="3753017" y="622981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B.N. </a:t>
            </a:r>
            <a:r>
              <a:rPr lang="en-US" altLang="zh-CN" sz="1200" dirty="0" err="1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Feigelson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 et al., J. </a:t>
            </a:r>
            <a:r>
              <a:rPr lang="en-US" altLang="zh-CN" sz="1200" dirty="0" err="1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Cryst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. Growth 350 (2012) 21–26.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F.J </a:t>
            </a:r>
            <a:r>
              <a:rPr lang="zh-CN" altLang="en-US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et al. </a:t>
            </a:r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,Electronics Letters. 50(2014)  197–198.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浪漫雅圆" panose="02010601040101010101" pitchFamily="2" charset="-122"/>
                <a:cs typeface="Times New Roman" panose="02020603050405020304" pitchFamily="18" charset="0"/>
              </a:rPr>
              <a:t>J.D. Greenlee et al., ECS J. Solid State Sci. Technol. 4 (2015) 382–386.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C70AF2-D327-4E45-AFC9-CD2E4F202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57"/>
          <a:stretch/>
        </p:blipFill>
        <p:spPr>
          <a:xfrm>
            <a:off x="199722" y="766675"/>
            <a:ext cx="2166528" cy="2195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EBF7AF-9A4B-4FFA-81CE-9DF0F4AA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197" y="937677"/>
            <a:ext cx="3449927" cy="20242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C12A82-2273-4305-A4CC-8A59ABDC33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14" t="-1978" r="22466" b="-579"/>
          <a:stretch/>
        </p:blipFill>
        <p:spPr>
          <a:xfrm>
            <a:off x="2298841" y="1117275"/>
            <a:ext cx="3263512" cy="17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52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10128</TotalTime>
  <Words>2405</Words>
  <Application>Microsoft Office PowerPoint</Application>
  <PresentationFormat>全屏显示(4:3)</PresentationFormat>
  <Paragraphs>334</Paragraphs>
  <Slides>22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Source Han Sans</vt:lpstr>
      <vt:lpstr>黑体</vt:lpstr>
      <vt:lpstr>微软雅黑</vt:lpstr>
      <vt:lpstr>Arial</vt:lpstr>
      <vt:lpstr>Calibri</vt:lpstr>
      <vt:lpstr>Calibri Light</vt:lpstr>
      <vt:lpstr>Cambria Math</vt:lpstr>
      <vt:lpstr>Georgia</vt:lpstr>
      <vt:lpstr>Open Sans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付 星宇</dc:creator>
  <cp:lastModifiedBy>付 星宇</cp:lastModifiedBy>
  <cp:revision>224</cp:revision>
  <dcterms:created xsi:type="dcterms:W3CDTF">2021-05-16T11:16:11Z</dcterms:created>
  <dcterms:modified xsi:type="dcterms:W3CDTF">2021-12-15T14:13:07Z</dcterms:modified>
</cp:coreProperties>
</file>